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46"/>
  </p:notesMasterIdLst>
  <p:sldIdLst>
    <p:sldId id="340" r:id="rId3"/>
    <p:sldId id="350" r:id="rId4"/>
    <p:sldId id="347" r:id="rId5"/>
    <p:sldId id="366" r:id="rId6"/>
    <p:sldId id="381" r:id="rId7"/>
    <p:sldId id="302" r:id="rId8"/>
    <p:sldId id="373" r:id="rId9"/>
    <p:sldId id="303" r:id="rId10"/>
    <p:sldId id="367" r:id="rId11"/>
    <p:sldId id="343" r:id="rId12"/>
    <p:sldId id="344" r:id="rId13"/>
    <p:sldId id="346" r:id="rId14"/>
    <p:sldId id="361" r:id="rId15"/>
    <p:sldId id="362" r:id="rId16"/>
    <p:sldId id="363" r:id="rId17"/>
    <p:sldId id="364" r:id="rId18"/>
    <p:sldId id="365" r:id="rId19"/>
    <p:sldId id="374" r:id="rId20"/>
    <p:sldId id="313" r:id="rId21"/>
    <p:sldId id="314" r:id="rId22"/>
    <p:sldId id="315" r:id="rId23"/>
    <p:sldId id="316" r:id="rId24"/>
    <p:sldId id="317" r:id="rId25"/>
    <p:sldId id="377" r:id="rId26"/>
    <p:sldId id="378" r:id="rId27"/>
    <p:sldId id="376" r:id="rId28"/>
    <p:sldId id="318" r:id="rId29"/>
    <p:sldId id="359" r:id="rId30"/>
    <p:sldId id="319" r:id="rId31"/>
    <p:sldId id="358" r:id="rId32"/>
    <p:sldId id="380" r:id="rId33"/>
    <p:sldId id="321" r:id="rId34"/>
    <p:sldId id="368" r:id="rId35"/>
    <p:sldId id="323" r:id="rId36"/>
    <p:sldId id="369" r:id="rId37"/>
    <p:sldId id="331" r:id="rId38"/>
    <p:sldId id="324" r:id="rId39"/>
    <p:sldId id="326" r:id="rId40"/>
    <p:sldId id="327" r:id="rId41"/>
    <p:sldId id="345" r:id="rId42"/>
    <p:sldId id="332" r:id="rId43"/>
    <p:sldId id="352" r:id="rId44"/>
    <p:sldId id="379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智俊" initials="陈" lastIdx="1" clrIdx="0">
    <p:extLst>
      <p:ext uri="{19B8F6BF-5375-455C-9EA6-DF929625EA0E}">
        <p15:presenceInfo xmlns:p15="http://schemas.microsoft.com/office/powerpoint/2012/main" userId="fee2a20f00d97f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A80C0C"/>
    <a:srgbClr val="70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0" autoAdjust="0"/>
    <p:restoredTop sz="73205" autoAdjust="0"/>
  </p:normalViewPr>
  <p:slideViewPr>
    <p:cSldViewPr>
      <p:cViewPr varScale="1">
        <p:scale>
          <a:sx n="64" d="100"/>
          <a:sy n="64" d="100"/>
        </p:scale>
        <p:origin x="1661" y="67"/>
      </p:cViewPr>
      <p:guideLst>
        <p:guide orient="horz" pos="21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5" d="100"/>
          <a:sy n="75" d="100"/>
        </p:scale>
        <p:origin x="-2088" y="-156"/>
      </p:cViewPr>
      <p:guideLst>
        <p:guide orient="horz" pos="2842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AF1265-D25D-4C60-A5A2-1F87C536786E}" type="doc">
      <dgm:prSet loTypeId="urn:microsoft.com/office/officeart/2005/8/layout/vList5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BCCCD096-2834-4DE7-A1A8-28F3096AA0D0}">
      <dgm:prSet phldrT="[Text]"/>
      <dgm:spPr/>
      <dgm:t>
        <a:bodyPr/>
        <a:lstStyle/>
        <a:p>
          <a:r>
            <a:rPr lang="en-US" dirty="0"/>
            <a:t>Missing account</a:t>
          </a:r>
        </a:p>
      </dgm:t>
    </dgm:pt>
    <dgm:pt modelId="{AFFC15F9-3862-4D97-A8AA-2B55A675E74D}" type="parTrans" cxnId="{311C6C7D-27AB-49A2-8B70-709CCC0DB387}">
      <dgm:prSet/>
      <dgm:spPr/>
      <dgm:t>
        <a:bodyPr/>
        <a:lstStyle/>
        <a:p>
          <a:endParaRPr lang="en-US"/>
        </a:p>
      </dgm:t>
    </dgm:pt>
    <dgm:pt modelId="{C7B1949D-DD8B-447C-AC99-C86CF2CB886A}" type="sibTrans" cxnId="{311C6C7D-27AB-49A2-8B70-709CCC0DB387}">
      <dgm:prSet/>
      <dgm:spPr/>
      <dgm:t>
        <a:bodyPr/>
        <a:lstStyle/>
        <a:p>
          <a:endParaRPr lang="en-US"/>
        </a:p>
      </dgm:t>
    </dgm:pt>
    <dgm:pt modelId="{72413251-DD19-464F-8193-14DC4669F29C}">
      <dgm:prSet phldrT="[Text]"/>
      <dgm:spPr/>
      <dgm:t>
        <a:bodyPr/>
        <a:lstStyle/>
        <a:p>
          <a:r>
            <a:rPr lang="en-US" dirty="0"/>
            <a:t>Trace each account from journal to ledger</a:t>
          </a:r>
        </a:p>
      </dgm:t>
    </dgm:pt>
    <dgm:pt modelId="{4667009A-B8D7-4F76-8C68-579F85BD21A1}" type="parTrans" cxnId="{AA27F9FA-2502-4289-A033-48CDE2ECDB33}">
      <dgm:prSet/>
      <dgm:spPr/>
      <dgm:t>
        <a:bodyPr/>
        <a:lstStyle/>
        <a:p>
          <a:endParaRPr lang="en-US"/>
        </a:p>
      </dgm:t>
    </dgm:pt>
    <dgm:pt modelId="{448BE283-3D7B-4B74-AA33-FB693E022E04}" type="sibTrans" cxnId="{AA27F9FA-2502-4289-A033-48CDE2ECDB33}">
      <dgm:prSet/>
      <dgm:spPr/>
      <dgm:t>
        <a:bodyPr/>
        <a:lstStyle/>
        <a:p>
          <a:endParaRPr lang="en-US"/>
        </a:p>
      </dgm:t>
    </dgm:pt>
    <dgm:pt modelId="{94F2B7BF-487D-486C-85C4-F96F0E97EC23}">
      <dgm:prSet phldrT="[Text]"/>
      <dgm:spPr/>
      <dgm:t>
        <a:bodyPr/>
        <a:lstStyle/>
        <a:p>
          <a:r>
            <a:rPr lang="en-US" dirty="0"/>
            <a:t>Divide out-of-balance amount by 2</a:t>
          </a:r>
        </a:p>
      </dgm:t>
    </dgm:pt>
    <dgm:pt modelId="{6901D54B-30BC-4E12-A418-7705CFB0470D}" type="parTrans" cxnId="{4F4528E7-394C-4F4E-B31C-3E606D12376E}">
      <dgm:prSet/>
      <dgm:spPr/>
      <dgm:t>
        <a:bodyPr/>
        <a:lstStyle/>
        <a:p>
          <a:endParaRPr lang="en-US"/>
        </a:p>
      </dgm:t>
    </dgm:pt>
    <dgm:pt modelId="{27563327-C23E-4F4B-8117-BFE85842182D}" type="sibTrans" cxnId="{4F4528E7-394C-4F4E-B31C-3E606D12376E}">
      <dgm:prSet/>
      <dgm:spPr/>
      <dgm:t>
        <a:bodyPr/>
        <a:lstStyle/>
        <a:p>
          <a:endParaRPr lang="en-US"/>
        </a:p>
      </dgm:t>
    </dgm:pt>
    <dgm:pt modelId="{5E9D9371-B710-48CE-8633-4AE22AB781E0}">
      <dgm:prSet phldrT="[Text]"/>
      <dgm:spPr/>
      <dgm:t>
        <a:bodyPr/>
        <a:lstStyle/>
        <a:p>
          <a:r>
            <a:rPr lang="en-US" dirty="0"/>
            <a:t>Reversing debits and credits doubles the error</a:t>
          </a:r>
        </a:p>
      </dgm:t>
    </dgm:pt>
    <dgm:pt modelId="{124CD327-751F-4D59-A48D-32367B5A43A8}" type="parTrans" cxnId="{CDBB8D23-7073-4885-AE16-BD53DFF90BF0}">
      <dgm:prSet/>
      <dgm:spPr/>
      <dgm:t>
        <a:bodyPr/>
        <a:lstStyle/>
        <a:p>
          <a:endParaRPr lang="en-US"/>
        </a:p>
      </dgm:t>
    </dgm:pt>
    <dgm:pt modelId="{052FD772-1B2B-4DFE-9AFB-08EA5FCECA0E}" type="sibTrans" cxnId="{CDBB8D23-7073-4885-AE16-BD53DFF90BF0}">
      <dgm:prSet/>
      <dgm:spPr/>
      <dgm:t>
        <a:bodyPr/>
        <a:lstStyle/>
        <a:p>
          <a:endParaRPr lang="en-US"/>
        </a:p>
      </dgm:t>
    </dgm:pt>
    <dgm:pt modelId="{8A0B2A09-5F1D-4D55-826D-C1066E476326}">
      <dgm:prSet phldrT="[Text]"/>
      <dgm:spPr/>
      <dgm:t>
        <a:bodyPr/>
        <a:lstStyle/>
        <a:p>
          <a:r>
            <a:rPr lang="en-US" dirty="0"/>
            <a:t>Divide out-of-balance amount by 9</a:t>
          </a:r>
        </a:p>
      </dgm:t>
    </dgm:pt>
    <dgm:pt modelId="{819026FD-FEE7-465C-8F01-5D2789846F96}" type="parTrans" cxnId="{CCD02255-0623-47D3-850B-13B2741D1241}">
      <dgm:prSet/>
      <dgm:spPr/>
      <dgm:t>
        <a:bodyPr/>
        <a:lstStyle/>
        <a:p>
          <a:endParaRPr lang="en-US"/>
        </a:p>
      </dgm:t>
    </dgm:pt>
    <dgm:pt modelId="{7EC9905E-403F-40CA-ACE0-18B6FC81C545}" type="sibTrans" cxnId="{CCD02255-0623-47D3-850B-13B2741D1241}">
      <dgm:prSet/>
      <dgm:spPr/>
      <dgm:t>
        <a:bodyPr/>
        <a:lstStyle/>
        <a:p>
          <a:endParaRPr lang="en-US"/>
        </a:p>
      </dgm:t>
    </dgm:pt>
    <dgm:pt modelId="{4EB4F9D6-0826-4B2C-A3F3-625CF383A9C2}">
      <dgm:prSet phldrT="[Text]"/>
      <dgm:spPr/>
      <dgm:t>
        <a:bodyPr/>
        <a:lstStyle/>
        <a:p>
          <a:r>
            <a:rPr lang="en-US" dirty="0"/>
            <a:t>If even, error may be a </a:t>
          </a:r>
          <a:r>
            <a:rPr lang="zh-CN" altLang="en-US" dirty="0"/>
            <a:t>总是</a:t>
          </a:r>
          <a:r>
            <a:rPr lang="en-US" altLang="zh-CN" dirty="0"/>
            <a:t>9</a:t>
          </a:r>
          <a:r>
            <a:rPr lang="zh-CN" altLang="en-US" dirty="0"/>
            <a:t>的倍数</a:t>
          </a:r>
          <a:endParaRPr lang="en-US" dirty="0"/>
        </a:p>
      </dgm:t>
    </dgm:pt>
    <dgm:pt modelId="{DCE86182-B625-40A2-AA1D-41B647276069}" type="parTrans" cxnId="{5C03F1AD-3A24-437F-A2C5-EDED42746870}">
      <dgm:prSet/>
      <dgm:spPr/>
      <dgm:t>
        <a:bodyPr/>
        <a:lstStyle/>
        <a:p>
          <a:endParaRPr lang="en-US"/>
        </a:p>
      </dgm:t>
    </dgm:pt>
    <dgm:pt modelId="{B047E392-4C9A-4686-9D09-60E90BEC242E}" type="sibTrans" cxnId="{5C03F1AD-3A24-437F-A2C5-EDED42746870}">
      <dgm:prSet/>
      <dgm:spPr/>
      <dgm:t>
        <a:bodyPr/>
        <a:lstStyle/>
        <a:p>
          <a:endParaRPr lang="en-US"/>
        </a:p>
      </dgm:t>
    </dgm:pt>
    <dgm:pt modelId="{CBB25757-21EF-4879-96BB-D526DBDBEDEE}">
      <dgm:prSet phldrT="[Text]"/>
      <dgm:spPr/>
      <dgm:t>
        <a:bodyPr/>
        <a:lstStyle/>
        <a:p>
          <a:r>
            <a:rPr lang="en-US" dirty="0"/>
            <a:t>Slide (writing $200 as $20) </a:t>
          </a:r>
        </a:p>
      </dgm:t>
    </dgm:pt>
    <dgm:pt modelId="{0C714A7A-6086-4BEB-9433-10D0C6CAF41D}" type="parTrans" cxnId="{86B6C395-F14C-4733-A96A-3FDA8E2ACACA}">
      <dgm:prSet/>
      <dgm:spPr/>
      <dgm:t>
        <a:bodyPr/>
        <a:lstStyle/>
        <a:p>
          <a:endParaRPr lang="en-US"/>
        </a:p>
      </dgm:t>
    </dgm:pt>
    <dgm:pt modelId="{55F562FF-E20D-4AB2-BFED-C5FA4BF241EA}" type="sibTrans" cxnId="{86B6C395-F14C-4733-A96A-3FDA8E2ACACA}">
      <dgm:prSet/>
      <dgm:spPr/>
      <dgm:t>
        <a:bodyPr/>
        <a:lstStyle/>
        <a:p>
          <a:endParaRPr lang="en-US"/>
        </a:p>
      </dgm:t>
    </dgm:pt>
    <dgm:pt modelId="{59C174F4-BC70-4F7B-AC0E-E4FCE9F2030E}">
      <dgm:prSet phldrT="[Text]"/>
      <dgm:spPr/>
      <dgm:t>
        <a:bodyPr/>
        <a:lstStyle/>
        <a:p>
          <a:r>
            <a:rPr lang="en-US" dirty="0"/>
            <a:t>Transposition (writing $210 as $120)</a:t>
          </a:r>
        </a:p>
      </dgm:t>
    </dgm:pt>
    <dgm:pt modelId="{54D619B7-78F9-42CA-86CD-65FEB6BB5196}" type="parTrans" cxnId="{0A6A32B3-2AE1-4CCD-B097-88D425DB7D20}">
      <dgm:prSet/>
      <dgm:spPr/>
      <dgm:t>
        <a:bodyPr/>
        <a:lstStyle/>
        <a:p>
          <a:endParaRPr lang="en-US"/>
        </a:p>
      </dgm:t>
    </dgm:pt>
    <dgm:pt modelId="{BD7AC24D-FB77-4803-8520-E1D5796CB97B}" type="sibTrans" cxnId="{0A6A32B3-2AE1-4CCD-B097-88D425DB7D20}">
      <dgm:prSet/>
      <dgm:spPr/>
      <dgm:t>
        <a:bodyPr/>
        <a:lstStyle/>
        <a:p>
          <a:endParaRPr lang="en-US"/>
        </a:p>
      </dgm:t>
    </dgm:pt>
    <dgm:pt modelId="{59D32A7A-9972-415E-9C2A-5A43F129C9D4}" type="pres">
      <dgm:prSet presAssocID="{88AF1265-D25D-4C60-A5A2-1F87C536786E}" presName="Name0" presStyleCnt="0">
        <dgm:presLayoutVars>
          <dgm:dir/>
          <dgm:animLvl val="lvl"/>
          <dgm:resizeHandles val="exact"/>
        </dgm:presLayoutVars>
      </dgm:prSet>
      <dgm:spPr/>
    </dgm:pt>
    <dgm:pt modelId="{1B4D4910-A561-47A7-9891-E10A5C961023}" type="pres">
      <dgm:prSet presAssocID="{BCCCD096-2834-4DE7-A1A8-28F3096AA0D0}" presName="linNode" presStyleCnt="0"/>
      <dgm:spPr/>
    </dgm:pt>
    <dgm:pt modelId="{D2AA2B27-BB5E-4D2C-ADA6-6FDFFEC9509C}" type="pres">
      <dgm:prSet presAssocID="{BCCCD096-2834-4DE7-A1A8-28F3096AA0D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2D8F9AE-6E98-4A6F-8C2E-952BE4B2316B}" type="pres">
      <dgm:prSet presAssocID="{BCCCD096-2834-4DE7-A1A8-28F3096AA0D0}" presName="descendantText" presStyleLbl="alignAccFollowNode1" presStyleIdx="0" presStyleCnt="3">
        <dgm:presLayoutVars>
          <dgm:bulletEnabled val="1"/>
        </dgm:presLayoutVars>
      </dgm:prSet>
      <dgm:spPr/>
    </dgm:pt>
    <dgm:pt modelId="{654DF540-2BB7-4EB1-964C-AAE9FB854196}" type="pres">
      <dgm:prSet presAssocID="{C7B1949D-DD8B-447C-AC99-C86CF2CB886A}" presName="sp" presStyleCnt="0"/>
      <dgm:spPr/>
    </dgm:pt>
    <dgm:pt modelId="{6906C9F0-CC78-4D93-AE4E-A2FC02DC9443}" type="pres">
      <dgm:prSet presAssocID="{94F2B7BF-487D-486C-85C4-F96F0E97EC23}" presName="linNode" presStyleCnt="0"/>
      <dgm:spPr/>
    </dgm:pt>
    <dgm:pt modelId="{FF373153-B9EE-490F-9E96-A01B0886DB10}" type="pres">
      <dgm:prSet presAssocID="{94F2B7BF-487D-486C-85C4-F96F0E97EC2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EED9426-1BD8-44A4-8ACA-D62515087989}" type="pres">
      <dgm:prSet presAssocID="{94F2B7BF-487D-486C-85C4-F96F0E97EC23}" presName="descendantText" presStyleLbl="alignAccFollowNode1" presStyleIdx="1" presStyleCnt="3">
        <dgm:presLayoutVars>
          <dgm:bulletEnabled val="1"/>
        </dgm:presLayoutVars>
      </dgm:prSet>
      <dgm:spPr/>
    </dgm:pt>
    <dgm:pt modelId="{9B61FAB0-FCF7-4ED3-A107-838A783ECEF2}" type="pres">
      <dgm:prSet presAssocID="{27563327-C23E-4F4B-8117-BFE85842182D}" presName="sp" presStyleCnt="0"/>
      <dgm:spPr/>
    </dgm:pt>
    <dgm:pt modelId="{D35183C4-46E7-453C-B482-FB05CEE566E6}" type="pres">
      <dgm:prSet presAssocID="{8A0B2A09-5F1D-4D55-826D-C1066E476326}" presName="linNode" presStyleCnt="0"/>
      <dgm:spPr/>
    </dgm:pt>
    <dgm:pt modelId="{C0C45A07-51BA-47C3-B933-5B21ECFC2188}" type="pres">
      <dgm:prSet presAssocID="{8A0B2A09-5F1D-4D55-826D-C1066E47632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AC8B090-A13E-4762-817E-20B2AC500F13}" type="pres">
      <dgm:prSet presAssocID="{8A0B2A09-5F1D-4D55-826D-C1066E47632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19D450E-B78F-4C3D-B124-799AEF1D6FEE}" type="presOf" srcId="{BCCCD096-2834-4DE7-A1A8-28F3096AA0D0}" destId="{D2AA2B27-BB5E-4D2C-ADA6-6FDFFEC9509C}" srcOrd="0" destOrd="0" presId="urn:microsoft.com/office/officeart/2005/8/layout/vList5"/>
    <dgm:cxn modelId="{299C8319-AC77-4A10-9B69-DF71E23CADE2}" type="presOf" srcId="{CBB25757-21EF-4879-96BB-D526DBDBEDEE}" destId="{2AC8B090-A13E-4762-817E-20B2AC500F13}" srcOrd="0" destOrd="1" presId="urn:microsoft.com/office/officeart/2005/8/layout/vList5"/>
    <dgm:cxn modelId="{CDBB8D23-7073-4885-AE16-BD53DFF90BF0}" srcId="{94F2B7BF-487D-486C-85C4-F96F0E97EC23}" destId="{5E9D9371-B710-48CE-8633-4AE22AB781E0}" srcOrd="0" destOrd="0" parTransId="{124CD327-751F-4D59-A48D-32367B5A43A8}" sibTransId="{052FD772-1B2B-4DFE-9AFB-08EA5FCECA0E}"/>
    <dgm:cxn modelId="{CCD02255-0623-47D3-850B-13B2741D1241}" srcId="{88AF1265-D25D-4C60-A5A2-1F87C536786E}" destId="{8A0B2A09-5F1D-4D55-826D-C1066E476326}" srcOrd="2" destOrd="0" parTransId="{819026FD-FEE7-465C-8F01-5D2789846F96}" sibTransId="{7EC9905E-403F-40CA-ACE0-18B6FC81C545}"/>
    <dgm:cxn modelId="{543EEA56-52E8-4A58-8441-39DD9BF872CB}" type="presOf" srcId="{72413251-DD19-464F-8193-14DC4669F29C}" destId="{A2D8F9AE-6E98-4A6F-8C2E-952BE4B2316B}" srcOrd="0" destOrd="0" presId="urn:microsoft.com/office/officeart/2005/8/layout/vList5"/>
    <dgm:cxn modelId="{4BC22157-4EEA-47D7-A74A-167AA467A0AF}" type="presOf" srcId="{5E9D9371-B710-48CE-8633-4AE22AB781E0}" destId="{CEED9426-1BD8-44A4-8ACA-D62515087989}" srcOrd="0" destOrd="0" presId="urn:microsoft.com/office/officeart/2005/8/layout/vList5"/>
    <dgm:cxn modelId="{311C6C7D-27AB-49A2-8B70-709CCC0DB387}" srcId="{88AF1265-D25D-4C60-A5A2-1F87C536786E}" destId="{BCCCD096-2834-4DE7-A1A8-28F3096AA0D0}" srcOrd="0" destOrd="0" parTransId="{AFFC15F9-3862-4D97-A8AA-2B55A675E74D}" sibTransId="{C7B1949D-DD8B-447C-AC99-C86CF2CB886A}"/>
    <dgm:cxn modelId="{6E1F2E90-CE19-4897-83BD-C52D4DA4B4B5}" type="presOf" srcId="{94F2B7BF-487D-486C-85C4-F96F0E97EC23}" destId="{FF373153-B9EE-490F-9E96-A01B0886DB10}" srcOrd="0" destOrd="0" presId="urn:microsoft.com/office/officeart/2005/8/layout/vList5"/>
    <dgm:cxn modelId="{86B6C395-F14C-4733-A96A-3FDA8E2ACACA}" srcId="{4EB4F9D6-0826-4B2C-A3F3-625CF383A9C2}" destId="{CBB25757-21EF-4879-96BB-D526DBDBEDEE}" srcOrd="0" destOrd="0" parTransId="{0C714A7A-6086-4BEB-9433-10D0C6CAF41D}" sibTransId="{55F562FF-E20D-4AB2-BFED-C5FA4BF241EA}"/>
    <dgm:cxn modelId="{D745B498-54FE-4B63-B87B-61DAF5E20069}" type="presOf" srcId="{88AF1265-D25D-4C60-A5A2-1F87C536786E}" destId="{59D32A7A-9972-415E-9C2A-5A43F129C9D4}" srcOrd="0" destOrd="0" presId="urn:microsoft.com/office/officeart/2005/8/layout/vList5"/>
    <dgm:cxn modelId="{5C03F1AD-3A24-437F-A2C5-EDED42746870}" srcId="{8A0B2A09-5F1D-4D55-826D-C1066E476326}" destId="{4EB4F9D6-0826-4B2C-A3F3-625CF383A9C2}" srcOrd="0" destOrd="0" parTransId="{DCE86182-B625-40A2-AA1D-41B647276069}" sibTransId="{B047E392-4C9A-4686-9D09-60E90BEC242E}"/>
    <dgm:cxn modelId="{0A6A32B3-2AE1-4CCD-B097-88D425DB7D20}" srcId="{4EB4F9D6-0826-4B2C-A3F3-625CF383A9C2}" destId="{59C174F4-BC70-4F7B-AC0E-E4FCE9F2030E}" srcOrd="1" destOrd="0" parTransId="{54D619B7-78F9-42CA-86CD-65FEB6BB5196}" sibTransId="{BD7AC24D-FB77-4803-8520-E1D5796CB97B}"/>
    <dgm:cxn modelId="{672288C4-8868-4979-97A5-4F38C348BC15}" type="presOf" srcId="{8A0B2A09-5F1D-4D55-826D-C1066E476326}" destId="{C0C45A07-51BA-47C3-B933-5B21ECFC2188}" srcOrd="0" destOrd="0" presId="urn:microsoft.com/office/officeart/2005/8/layout/vList5"/>
    <dgm:cxn modelId="{3C0A0ACB-D998-4B10-B8F4-730F62D15976}" type="presOf" srcId="{4EB4F9D6-0826-4B2C-A3F3-625CF383A9C2}" destId="{2AC8B090-A13E-4762-817E-20B2AC500F13}" srcOrd="0" destOrd="0" presId="urn:microsoft.com/office/officeart/2005/8/layout/vList5"/>
    <dgm:cxn modelId="{0270FECF-6246-410A-9198-EE99BFC7AC69}" type="presOf" srcId="{59C174F4-BC70-4F7B-AC0E-E4FCE9F2030E}" destId="{2AC8B090-A13E-4762-817E-20B2AC500F13}" srcOrd="0" destOrd="2" presId="urn:microsoft.com/office/officeart/2005/8/layout/vList5"/>
    <dgm:cxn modelId="{4F4528E7-394C-4F4E-B31C-3E606D12376E}" srcId="{88AF1265-D25D-4C60-A5A2-1F87C536786E}" destId="{94F2B7BF-487D-486C-85C4-F96F0E97EC23}" srcOrd="1" destOrd="0" parTransId="{6901D54B-30BC-4E12-A418-7705CFB0470D}" sibTransId="{27563327-C23E-4F4B-8117-BFE85842182D}"/>
    <dgm:cxn modelId="{AA27F9FA-2502-4289-A033-48CDE2ECDB33}" srcId="{BCCCD096-2834-4DE7-A1A8-28F3096AA0D0}" destId="{72413251-DD19-464F-8193-14DC4669F29C}" srcOrd="0" destOrd="0" parTransId="{4667009A-B8D7-4F76-8C68-579F85BD21A1}" sibTransId="{448BE283-3D7B-4B74-AA33-FB693E022E04}"/>
    <dgm:cxn modelId="{C5913042-4DB6-4926-A59B-90E89679493C}" type="presParOf" srcId="{59D32A7A-9972-415E-9C2A-5A43F129C9D4}" destId="{1B4D4910-A561-47A7-9891-E10A5C961023}" srcOrd="0" destOrd="0" presId="urn:microsoft.com/office/officeart/2005/8/layout/vList5"/>
    <dgm:cxn modelId="{C3DFCDAF-721D-4501-9D9A-FC80ABCF42D8}" type="presParOf" srcId="{1B4D4910-A561-47A7-9891-E10A5C961023}" destId="{D2AA2B27-BB5E-4D2C-ADA6-6FDFFEC9509C}" srcOrd="0" destOrd="0" presId="urn:microsoft.com/office/officeart/2005/8/layout/vList5"/>
    <dgm:cxn modelId="{5616065D-CFB8-4A3A-ADAC-BA1EDCF64418}" type="presParOf" srcId="{1B4D4910-A561-47A7-9891-E10A5C961023}" destId="{A2D8F9AE-6E98-4A6F-8C2E-952BE4B2316B}" srcOrd="1" destOrd="0" presId="urn:microsoft.com/office/officeart/2005/8/layout/vList5"/>
    <dgm:cxn modelId="{A779183F-50F8-49CF-A52A-E2737B12A2C5}" type="presParOf" srcId="{59D32A7A-9972-415E-9C2A-5A43F129C9D4}" destId="{654DF540-2BB7-4EB1-964C-AAE9FB854196}" srcOrd="1" destOrd="0" presId="urn:microsoft.com/office/officeart/2005/8/layout/vList5"/>
    <dgm:cxn modelId="{E784D30A-5FCE-41B0-AE7D-21CC5A28445B}" type="presParOf" srcId="{59D32A7A-9972-415E-9C2A-5A43F129C9D4}" destId="{6906C9F0-CC78-4D93-AE4E-A2FC02DC9443}" srcOrd="2" destOrd="0" presId="urn:microsoft.com/office/officeart/2005/8/layout/vList5"/>
    <dgm:cxn modelId="{DDB15615-16DA-4DFF-BDE7-3FF9D3DA32C8}" type="presParOf" srcId="{6906C9F0-CC78-4D93-AE4E-A2FC02DC9443}" destId="{FF373153-B9EE-490F-9E96-A01B0886DB10}" srcOrd="0" destOrd="0" presId="urn:microsoft.com/office/officeart/2005/8/layout/vList5"/>
    <dgm:cxn modelId="{F34B1F4C-9844-4AA7-9F7F-5022547867D8}" type="presParOf" srcId="{6906C9F0-CC78-4D93-AE4E-A2FC02DC9443}" destId="{CEED9426-1BD8-44A4-8ACA-D62515087989}" srcOrd="1" destOrd="0" presId="urn:microsoft.com/office/officeart/2005/8/layout/vList5"/>
    <dgm:cxn modelId="{11E5988F-28E3-409C-8D63-616C685C9804}" type="presParOf" srcId="{59D32A7A-9972-415E-9C2A-5A43F129C9D4}" destId="{9B61FAB0-FCF7-4ED3-A107-838A783ECEF2}" srcOrd="3" destOrd="0" presId="urn:microsoft.com/office/officeart/2005/8/layout/vList5"/>
    <dgm:cxn modelId="{15A1FDB0-AC26-4B8C-ACD3-EFD50ACF3D25}" type="presParOf" srcId="{59D32A7A-9972-415E-9C2A-5A43F129C9D4}" destId="{D35183C4-46E7-453C-B482-FB05CEE566E6}" srcOrd="4" destOrd="0" presId="urn:microsoft.com/office/officeart/2005/8/layout/vList5"/>
    <dgm:cxn modelId="{DD2846E0-A68E-4A36-BB83-E550D769786A}" type="presParOf" srcId="{D35183C4-46E7-453C-B482-FB05CEE566E6}" destId="{C0C45A07-51BA-47C3-B933-5B21ECFC2188}" srcOrd="0" destOrd="0" presId="urn:microsoft.com/office/officeart/2005/8/layout/vList5"/>
    <dgm:cxn modelId="{38919CFA-4740-49C9-B5C6-7B31ABDFC8D6}" type="presParOf" srcId="{D35183C4-46E7-453C-B482-FB05CEE566E6}" destId="{2AC8B090-A13E-4762-817E-20B2AC500F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8F9AE-6E98-4A6F-8C2E-952BE4B2316B}">
      <dsp:nvSpPr>
        <dsp:cNvPr id="0" name=""/>
        <dsp:cNvSpPr/>
      </dsp:nvSpPr>
      <dsp:spPr>
        <a:xfrm rot="5400000">
          <a:off x="4502277" y="-1708419"/>
          <a:ext cx="1047750" cy="473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Trace each account from journal to ledger</a:t>
          </a:r>
        </a:p>
      </dsp:txBody>
      <dsp:txXfrm rot="-5400000">
        <a:off x="2660905" y="184100"/>
        <a:ext cx="4679349" cy="945456"/>
      </dsp:txXfrm>
    </dsp:sp>
    <dsp:sp modelId="{D2AA2B27-BB5E-4D2C-ADA6-6FDFFEC9509C}">
      <dsp:nvSpPr>
        <dsp:cNvPr id="0" name=""/>
        <dsp:cNvSpPr/>
      </dsp:nvSpPr>
      <dsp:spPr>
        <a:xfrm>
          <a:off x="0" y="1984"/>
          <a:ext cx="2660904" cy="130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Missing account</a:t>
          </a:r>
        </a:p>
      </dsp:txBody>
      <dsp:txXfrm>
        <a:off x="63934" y="65918"/>
        <a:ext cx="2533036" cy="1181819"/>
      </dsp:txXfrm>
    </dsp:sp>
    <dsp:sp modelId="{CEED9426-1BD8-44A4-8ACA-D62515087989}">
      <dsp:nvSpPr>
        <dsp:cNvPr id="0" name=""/>
        <dsp:cNvSpPr/>
      </dsp:nvSpPr>
      <dsp:spPr>
        <a:xfrm rot="5400000">
          <a:off x="4502277" y="-333248"/>
          <a:ext cx="1047750" cy="473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Reversing debits and credits doubles the error</a:t>
          </a:r>
        </a:p>
      </dsp:txBody>
      <dsp:txXfrm rot="-5400000">
        <a:off x="2660905" y="1559271"/>
        <a:ext cx="4679349" cy="945456"/>
      </dsp:txXfrm>
    </dsp:sp>
    <dsp:sp modelId="{FF373153-B9EE-490F-9E96-A01B0886DB10}">
      <dsp:nvSpPr>
        <dsp:cNvPr id="0" name=""/>
        <dsp:cNvSpPr/>
      </dsp:nvSpPr>
      <dsp:spPr>
        <a:xfrm>
          <a:off x="0" y="1377156"/>
          <a:ext cx="2660904" cy="130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Divide out-of-balance amount by 2</a:t>
          </a:r>
        </a:p>
      </dsp:txBody>
      <dsp:txXfrm>
        <a:off x="63934" y="1441090"/>
        <a:ext cx="2533036" cy="1181819"/>
      </dsp:txXfrm>
    </dsp:sp>
    <dsp:sp modelId="{2AC8B090-A13E-4762-817E-20B2AC500F13}">
      <dsp:nvSpPr>
        <dsp:cNvPr id="0" name=""/>
        <dsp:cNvSpPr/>
      </dsp:nvSpPr>
      <dsp:spPr>
        <a:xfrm rot="5400000">
          <a:off x="4502277" y="1041923"/>
          <a:ext cx="1047750" cy="473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even, error may be a </a:t>
          </a:r>
          <a:r>
            <a:rPr lang="zh-CN" altLang="en-US" sz="1900" kern="1200" dirty="0"/>
            <a:t>总是</a:t>
          </a:r>
          <a:r>
            <a:rPr lang="en-US" altLang="zh-CN" sz="1900" kern="1200" dirty="0"/>
            <a:t>9</a:t>
          </a:r>
          <a:r>
            <a:rPr lang="zh-CN" altLang="en-US" sz="1900" kern="1200" dirty="0"/>
            <a:t>的倍数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Slide (writing $200 as $20) 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Transposition (writing $210 as $120)</a:t>
          </a:r>
        </a:p>
      </dsp:txBody>
      <dsp:txXfrm rot="-5400000">
        <a:off x="2660905" y="2934443"/>
        <a:ext cx="4679349" cy="945456"/>
      </dsp:txXfrm>
    </dsp:sp>
    <dsp:sp modelId="{C0C45A07-51BA-47C3-B933-5B21ECFC2188}">
      <dsp:nvSpPr>
        <dsp:cNvPr id="0" name=""/>
        <dsp:cNvSpPr/>
      </dsp:nvSpPr>
      <dsp:spPr>
        <a:xfrm>
          <a:off x="0" y="2752328"/>
          <a:ext cx="2660904" cy="130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Divide out-of-balance amount by 9</a:t>
          </a:r>
        </a:p>
      </dsp:txBody>
      <dsp:txXfrm>
        <a:off x="63934" y="2816262"/>
        <a:ext cx="2533036" cy="1181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6995FB2-4339-4295-993C-F847D93B091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>
              <a:latin typeface="Arial" panose="020B0604020202020204" pitchFamily="34" charset="0"/>
            </a:endParaRPr>
          </a:p>
        </p:txBody>
      </p:sp>
      <p:sp>
        <p:nvSpPr>
          <p:cNvPr id="481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9124B524-6A40-4F27-B8DA-FE623BE06345}" type="slidenum">
              <a:rPr lang="en-US" sz="1200">
                <a:ea typeface="MS PGothic" panose="020B0600070205080204" pitchFamily="34" charset="-128"/>
              </a:rPr>
              <a:t>1</a:t>
            </a:fld>
            <a:endParaRPr lang="en-US" sz="120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172200" cy="4495800"/>
          </a:xfrm>
          <a:noFill/>
        </p:spPr>
        <p:txBody>
          <a:bodyPr/>
          <a:lstStyle/>
          <a:p>
            <a:r>
              <a:rPr lang="zh-CN" altLang="en-US" dirty="0"/>
              <a:t>根据会计恒等式做记录，但是交易多的话这种方法会不实用</a:t>
            </a:r>
            <a:endParaRPr lang="en-US" altLang="zh-CN" dirty="0"/>
          </a:p>
          <a:p>
            <a:r>
              <a:rPr lang="en-US" altLang="zh-CN" dirty="0"/>
              <a:t>A = S + L</a:t>
            </a:r>
          </a:p>
          <a:p>
            <a:r>
              <a:rPr lang="en-US" altLang="zh-CN" dirty="0"/>
              <a:t>1. A </a:t>
            </a:r>
            <a:r>
              <a:rPr lang="zh-CN" altLang="en-US" dirty="0"/>
              <a:t>中的 </a:t>
            </a:r>
            <a:r>
              <a:rPr lang="en-US" altLang="zh-CN" dirty="0"/>
              <a:t>Cash </a:t>
            </a:r>
            <a:r>
              <a:rPr lang="zh-CN" altLang="en-US" dirty="0"/>
              <a:t>加五万，</a:t>
            </a:r>
            <a:r>
              <a:rPr lang="en-US" altLang="zh-CN" dirty="0"/>
              <a:t>E </a:t>
            </a:r>
            <a:r>
              <a:rPr lang="zh-CN" altLang="en-US" dirty="0"/>
              <a:t>中的 </a:t>
            </a:r>
            <a:r>
              <a:rPr lang="en-US" altLang="zh-CN" dirty="0"/>
              <a:t>Share capital </a:t>
            </a:r>
            <a:r>
              <a:rPr lang="zh-CN" altLang="en-US" dirty="0"/>
              <a:t>加五万</a:t>
            </a:r>
            <a:endParaRPr lang="en-US" altLang="zh-CN" dirty="0"/>
          </a:p>
          <a:p>
            <a:r>
              <a:rPr lang="en-US" altLang="zh-CN" dirty="0"/>
              <a:t>2. A </a:t>
            </a:r>
            <a:r>
              <a:rPr lang="zh-CN" altLang="en-US" dirty="0"/>
              <a:t>中的 </a:t>
            </a:r>
            <a:r>
              <a:rPr lang="en-US" altLang="zh-CN" dirty="0"/>
              <a:t>Cash </a:t>
            </a:r>
            <a:r>
              <a:rPr lang="zh-CN" altLang="en-US" dirty="0"/>
              <a:t>减四万，</a:t>
            </a:r>
            <a:r>
              <a:rPr lang="en-US" altLang="zh-CN" dirty="0"/>
              <a:t>Land </a:t>
            </a:r>
            <a:r>
              <a:rPr lang="zh-CN" altLang="en-US" dirty="0"/>
              <a:t>加四万</a:t>
            </a:r>
            <a:endParaRPr lang="en-US" altLang="zh-CN" dirty="0"/>
          </a:p>
          <a:p>
            <a:r>
              <a:rPr lang="en-US" altLang="zh-CN" dirty="0"/>
              <a:t>3. Supplies </a:t>
            </a:r>
            <a:r>
              <a:rPr lang="zh-CN" altLang="en-US" dirty="0"/>
              <a:t>增加 </a:t>
            </a:r>
            <a:r>
              <a:rPr lang="en-US" altLang="zh-CN" dirty="0"/>
              <a:t>3700</a:t>
            </a:r>
            <a:r>
              <a:rPr lang="zh-CN" altLang="en-US" dirty="0"/>
              <a:t>，</a:t>
            </a:r>
            <a:r>
              <a:rPr lang="en-US" altLang="zh-CN" dirty="0"/>
              <a:t>Liabilities </a:t>
            </a:r>
            <a:r>
              <a:rPr lang="zh-CN" altLang="en-US" dirty="0"/>
              <a:t>增加 </a:t>
            </a:r>
            <a:r>
              <a:rPr lang="en-US" altLang="zh-CN" dirty="0"/>
              <a:t>3700</a:t>
            </a:r>
          </a:p>
          <a:p>
            <a:r>
              <a:rPr lang="en-US" altLang="zh-CN" dirty="0"/>
              <a:t>4. Assets </a:t>
            </a:r>
            <a:r>
              <a:rPr lang="zh-CN" altLang="en-US" dirty="0"/>
              <a:t>加 七千，</a:t>
            </a:r>
            <a:r>
              <a:rPr lang="en-US" altLang="zh-CN" dirty="0"/>
              <a:t>Revenue</a:t>
            </a:r>
            <a:r>
              <a:rPr lang="zh-CN" altLang="en-US" dirty="0"/>
              <a:t>加七千即 </a:t>
            </a:r>
            <a:r>
              <a:rPr lang="en-US" altLang="zh-CN" dirty="0"/>
              <a:t>RE +7000</a:t>
            </a:r>
          </a:p>
          <a:p>
            <a:r>
              <a:rPr lang="en-US" altLang="zh-CN" dirty="0"/>
              <a:t>5. Accounts receivable </a:t>
            </a:r>
            <a:r>
              <a:rPr lang="zh-CN" altLang="en-US" dirty="0"/>
              <a:t>加 三千，</a:t>
            </a:r>
            <a:r>
              <a:rPr lang="en-US" altLang="zh-CN" dirty="0"/>
              <a:t>RE</a:t>
            </a:r>
            <a:r>
              <a:rPr lang="zh-CN" altLang="en-US" dirty="0"/>
              <a:t>加三千</a:t>
            </a:r>
            <a:endParaRPr lang="en-US" altLang="zh-CN" dirty="0"/>
          </a:p>
          <a:p>
            <a:r>
              <a:rPr lang="en-US" altLang="zh-CN" dirty="0"/>
              <a:t>6. Cash</a:t>
            </a:r>
            <a:r>
              <a:rPr lang="zh-CN" altLang="en-US" dirty="0"/>
              <a:t> </a:t>
            </a:r>
            <a:r>
              <a:rPr lang="en-US" altLang="zh-CN" dirty="0"/>
              <a:t>-2700 </a:t>
            </a:r>
            <a:r>
              <a:rPr lang="zh-CN" altLang="en-US" dirty="0"/>
              <a:t>另一边 </a:t>
            </a:r>
            <a:r>
              <a:rPr lang="en-US" altLang="zh-CN" dirty="0"/>
              <a:t>Expenses + 2700 </a:t>
            </a:r>
            <a:r>
              <a:rPr lang="zh-CN" altLang="en-US" dirty="0"/>
              <a:t>即 </a:t>
            </a:r>
            <a:r>
              <a:rPr lang="en-US" altLang="zh-CN" dirty="0"/>
              <a:t>RE – 2700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33CDBC-7B8C-4C17-8D99-8259F8B9991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7. </a:t>
            </a:r>
            <a:r>
              <a:rPr lang="zh-CN" altLang="en-US" dirty="0"/>
              <a:t>偿还应付账款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8. </a:t>
            </a:r>
            <a:r>
              <a:rPr lang="zh-CN" altLang="en-US" dirty="0"/>
              <a:t>个人业务不算入公司账上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9. </a:t>
            </a:r>
            <a:r>
              <a:rPr lang="zh-CN" altLang="en-US" dirty="0"/>
              <a:t>收回应收账款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10. </a:t>
            </a:r>
            <a:r>
              <a:rPr lang="zh-CN" altLang="en-US" dirty="0"/>
              <a:t>卖土地和</a:t>
            </a:r>
            <a:r>
              <a:rPr lang="en-US" altLang="zh-CN" dirty="0"/>
              <a:t>Gains</a:t>
            </a:r>
            <a:r>
              <a:rPr lang="zh-CN" altLang="en-US" dirty="0"/>
              <a:t>收获差价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11. </a:t>
            </a:r>
            <a:r>
              <a:rPr lang="zh-CN" altLang="en-US" dirty="0"/>
              <a:t>分红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995FB2-4339-4295-993C-F847D93B09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94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172200" cy="4495800"/>
          </a:xfrm>
          <a:noFill/>
        </p:spPr>
        <p:txBody>
          <a:bodyPr/>
          <a:lstStyle/>
          <a:p>
            <a:r>
              <a:rPr lang="en-US" altLang="zh-CN" sz="1000" dirty="0"/>
              <a:t>7. Cash -1900 </a:t>
            </a:r>
            <a:r>
              <a:rPr lang="en-US" altLang="zh-CN" sz="1000" dirty="0" err="1"/>
              <a:t>Liablities</a:t>
            </a:r>
            <a:r>
              <a:rPr lang="en-US" altLang="zh-CN" sz="1000" dirty="0"/>
              <a:t> Account Payable -1900</a:t>
            </a:r>
          </a:p>
          <a:p>
            <a:r>
              <a:rPr lang="en-US" altLang="zh-CN" sz="1000" dirty="0"/>
              <a:t>8. </a:t>
            </a:r>
            <a:r>
              <a:rPr lang="zh-CN" altLang="en-US" sz="1000" dirty="0"/>
              <a:t>个人业务，不计在公司的账上，</a:t>
            </a:r>
            <a:r>
              <a:rPr lang="en-US" altLang="zh-CN" sz="1000" dirty="0"/>
              <a:t>No report</a:t>
            </a:r>
          </a:p>
          <a:p>
            <a:r>
              <a:rPr lang="en-US" altLang="zh-CN" sz="1000" dirty="0"/>
              <a:t>9. Cash + 1000 Accounts </a:t>
            </a:r>
            <a:r>
              <a:rPr lang="en-US" altLang="zh-CN" sz="1000" dirty="0" err="1"/>
              <a:t>Recievable</a:t>
            </a:r>
            <a:r>
              <a:rPr lang="en-US" altLang="zh-CN" sz="1000" dirty="0"/>
              <a:t> -1000</a:t>
            </a:r>
          </a:p>
          <a:p>
            <a:r>
              <a:rPr lang="en-US" altLang="zh-CN" sz="1000" dirty="0"/>
              <a:t>10. Cash + 2w2</a:t>
            </a:r>
            <a:r>
              <a:rPr lang="zh-CN" altLang="en-US" sz="1000" dirty="0"/>
              <a:t>，</a:t>
            </a:r>
            <a:r>
              <a:rPr lang="en-US" altLang="zh-CN" sz="1000" dirty="0"/>
              <a:t>Land – 2w2</a:t>
            </a:r>
            <a:r>
              <a:rPr lang="zh-CN" altLang="en-US" sz="1000" dirty="0"/>
              <a:t>（假设有差价，则算到 </a:t>
            </a:r>
            <a:r>
              <a:rPr lang="en-US" altLang="zh-CN" sz="1000" dirty="0"/>
              <a:t>Gains </a:t>
            </a:r>
            <a:r>
              <a:rPr lang="zh-CN" altLang="en-US" sz="1000" dirty="0"/>
              <a:t>里面，不能算到 </a:t>
            </a:r>
            <a:r>
              <a:rPr lang="en-US" altLang="zh-CN" sz="1000" dirty="0"/>
              <a:t>Revenues </a:t>
            </a:r>
            <a:r>
              <a:rPr lang="zh-CN" altLang="en-US" sz="1000" dirty="0"/>
              <a:t>里面）</a:t>
            </a:r>
            <a:endParaRPr lang="en-US" altLang="zh-CN" sz="1000" dirty="0"/>
          </a:p>
          <a:p>
            <a:r>
              <a:rPr lang="en-US" altLang="zh-CN" sz="1000" dirty="0"/>
              <a:t>11. Cash  - 2100, Equity </a:t>
            </a:r>
            <a:r>
              <a:rPr lang="zh-CN" altLang="en-US" sz="1000" dirty="0"/>
              <a:t>中 </a:t>
            </a:r>
            <a:r>
              <a:rPr lang="en-US" altLang="zh-CN" sz="1000" dirty="0"/>
              <a:t>Dividend + 2100 </a:t>
            </a:r>
            <a:r>
              <a:rPr lang="zh-CN" altLang="en-US" sz="1000" dirty="0"/>
              <a:t>而 </a:t>
            </a:r>
            <a:r>
              <a:rPr lang="en-US" altLang="zh-CN" sz="1000" dirty="0"/>
              <a:t>RE – 2100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4DCE83-1445-438F-B5E2-B450DA2883F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172200" cy="4495800"/>
          </a:xfrm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1.The</a:t>
            </a:r>
            <a:r>
              <a:rPr lang="en-US" baseline="0" dirty="0">
                <a:latin typeface="Arial" panose="020B0604020202020204" pitchFamily="34" charset="0"/>
              </a:rPr>
              <a:t> difference between single and double</a:t>
            </a:r>
          </a:p>
          <a:p>
            <a:r>
              <a:rPr lang="en-US" baseline="0" dirty="0">
                <a:latin typeface="Arial" panose="020B0604020202020204" pitchFamily="34" charset="0"/>
              </a:rPr>
              <a:t>2. T account</a:t>
            </a:r>
          </a:p>
          <a:p>
            <a:r>
              <a:rPr lang="en-US" baseline="0" dirty="0">
                <a:latin typeface="Arial" panose="020B0604020202020204" pitchFamily="34" charset="0"/>
              </a:rPr>
              <a:t>3. </a:t>
            </a:r>
            <a:r>
              <a:rPr lang="en-US" baseline="0" dirty="0" err="1">
                <a:latin typeface="Arial" panose="020B0604020202020204" pitchFamily="34" charset="0"/>
              </a:rPr>
              <a:t>Debit,credit</a:t>
            </a:r>
            <a:r>
              <a:rPr lang="en-US" baseline="0" dirty="0">
                <a:latin typeface="Arial" panose="020B0604020202020204" pitchFamily="34" charset="0"/>
              </a:rPr>
              <a:t>.</a:t>
            </a:r>
          </a:p>
          <a:p>
            <a:r>
              <a:rPr lang="en-US" baseline="0" dirty="0">
                <a:latin typeface="Arial" panose="020B0604020202020204" pitchFamily="34" charset="0"/>
              </a:rPr>
              <a:t>4. According to accounting equation, in what condition, debit side record increasing.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9AAFF2-2E21-4686-B68C-C3192E499DC7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B022D3-3DDC-4B84-855B-AF1C71FB501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D58287-D4FD-4D03-8CE7-79766981D1E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语法一：左</a:t>
            </a:r>
            <a:r>
              <a:rPr lang="en-US" altLang="zh-CN" dirty="0">
                <a:latin typeface="Arial" panose="020B0604020202020204" pitchFamily="34" charset="0"/>
              </a:rPr>
              <a:t>Debit</a:t>
            </a:r>
            <a:r>
              <a:rPr lang="zh-CN" altLang="en-US" dirty="0">
                <a:latin typeface="Arial" panose="020B0604020202020204" pitchFamily="34" charset="0"/>
              </a:rPr>
              <a:t>，右</a:t>
            </a:r>
            <a:r>
              <a:rPr lang="en-US" altLang="zh-CN" dirty="0">
                <a:latin typeface="Arial" panose="020B0604020202020204" pitchFamily="34" charset="0"/>
              </a:rPr>
              <a:t>Credit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Arial" panose="020B0604020202020204" pitchFamily="34" charset="0"/>
              </a:rPr>
              <a:t>语法二：借贷必相等（</a:t>
            </a:r>
            <a:r>
              <a:rPr lang="en-US" altLang="zh-CN" dirty="0">
                <a:latin typeface="Arial" panose="020B0604020202020204" pitchFamily="34" charset="0"/>
              </a:rPr>
              <a:t>Debit </a:t>
            </a:r>
            <a:r>
              <a:rPr lang="zh-CN" altLang="en-US" dirty="0">
                <a:latin typeface="Arial" panose="020B0604020202020204" pitchFamily="34" charset="0"/>
              </a:rPr>
              <a:t>一定等于 </a:t>
            </a:r>
            <a:r>
              <a:rPr lang="en-US" altLang="zh-CN" dirty="0">
                <a:latin typeface="Arial" panose="020B0604020202020204" pitchFamily="34" charset="0"/>
              </a:rPr>
              <a:t>Credit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语法三：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资产左边代表增加（即</a:t>
            </a:r>
            <a:r>
              <a:rPr lang="en-US" altLang="zh-CN" dirty="0">
                <a:latin typeface="Arial" panose="020B0604020202020204" pitchFamily="34" charset="0"/>
              </a:rPr>
              <a:t>Debit</a:t>
            </a:r>
            <a:r>
              <a:rPr lang="zh-CN" altLang="en-US" dirty="0">
                <a:latin typeface="Arial" panose="020B0604020202020204" pitchFamily="34" charset="0"/>
              </a:rPr>
              <a:t>代表增加）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负债和所有者权益右边增加（即</a:t>
            </a:r>
            <a:r>
              <a:rPr lang="en-US" altLang="zh-CN" dirty="0">
                <a:latin typeface="Arial" panose="020B0604020202020204" pitchFamily="34" charset="0"/>
              </a:rPr>
              <a:t>Credit</a:t>
            </a:r>
            <a:r>
              <a:rPr lang="zh-CN" altLang="en-US" dirty="0">
                <a:latin typeface="Arial" panose="020B0604020202020204" pitchFamily="34" charset="0"/>
              </a:rPr>
              <a:t>代表增加）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9FEA82-C732-4C54-A45F-63F173D99657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C43B8C-DED1-4DA1-8295-45C39318C27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1. Debit</a:t>
            </a:r>
            <a:r>
              <a:rPr lang="zh-CN" altLang="en-US" dirty="0">
                <a:latin typeface="Arial" panose="020B0604020202020204" pitchFamily="34" charset="0"/>
              </a:rPr>
              <a:t> 增加：</a:t>
            </a:r>
            <a:r>
              <a:rPr lang="en-US" altLang="zh-CN" dirty="0">
                <a:latin typeface="Arial" panose="020B0604020202020204" pitchFamily="34" charset="0"/>
              </a:rPr>
              <a:t>Assets,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Dividends, Expenses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2. Credit </a:t>
            </a:r>
            <a:r>
              <a:rPr lang="zh-CN" altLang="en-US" dirty="0">
                <a:latin typeface="Arial" panose="020B0604020202020204" pitchFamily="34" charset="0"/>
              </a:rPr>
              <a:t>增加：</a:t>
            </a:r>
            <a:r>
              <a:rPr lang="en-US" altLang="zh-CN" dirty="0">
                <a:latin typeface="Arial" panose="020B0604020202020204" pitchFamily="34" charset="0"/>
              </a:rPr>
              <a:t>Liabilities, Share Capitals, Retained Earnings, Revenues</a:t>
            </a: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2A9AB3-30C7-4CD0-BE32-3691276847F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Normal Balance </a:t>
            </a:r>
            <a:r>
              <a:rPr lang="zh-CN" altLang="en-US" dirty="0">
                <a:latin typeface="Arial" panose="020B0604020202020204" pitchFamily="34" charset="0"/>
              </a:rPr>
              <a:t>正常情况下一般会在哪一方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例如正常情况下，资产会增加，</a:t>
            </a:r>
            <a:r>
              <a:rPr lang="en-US" altLang="zh-CN" dirty="0">
                <a:latin typeface="Arial" panose="020B0604020202020204" pitchFamily="34" charset="0"/>
              </a:rPr>
              <a:t>Assets</a:t>
            </a:r>
            <a:r>
              <a:rPr lang="zh-CN" altLang="en-US" dirty="0">
                <a:latin typeface="Arial" panose="020B0604020202020204" pitchFamily="34" charset="0"/>
              </a:rPr>
              <a:t>会在</a:t>
            </a:r>
            <a:r>
              <a:rPr lang="en-US" altLang="zh-CN" dirty="0">
                <a:latin typeface="Arial" panose="020B0604020202020204" pitchFamily="34" charset="0"/>
              </a:rPr>
              <a:t>Debit</a:t>
            </a:r>
            <a:r>
              <a:rPr lang="zh-CN" altLang="en-US" dirty="0">
                <a:latin typeface="Arial" panose="020B0604020202020204" pitchFamily="34" charset="0"/>
              </a:rPr>
              <a:t>下。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3A43-C49C-4661-83F2-612B67F09FF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95FB2-4339-4295-993C-F847D93B091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都是在增加一方的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63A43-C49C-4661-83F2-612B67F09FF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Arial" panose="020B0604020202020204" pitchFamily="34" charset="0"/>
              </a:rPr>
              <a:t>日记账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144BD0-1DC6-4264-BB56-53DEC632136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除了幻灯片中的写法，推荐用下面的写法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第一行顶格写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科目 金额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换行空两格写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Credit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科目 金额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且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顶格写，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Credit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空两格写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Cash 50,000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Share Capital 50,000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Land 40,000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Cash 40,000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Supplies 3,700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Accounts Payable 3,700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Cash 7,000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Service Revenue 7,000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Accounts Receivable 3,000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Revenue 3,000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Rent Expense, Salary Expense, Utilities Expense 2,700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Cash 2,700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Accounts Payable 1,000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Cash 1,000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Cash 1,000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Accounts Receivable 1,000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Cash 22,000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Land 20,000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Gain on sale of land 2000(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差价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Debit Dividends 2,100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 Credit Cash 2,100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2E53E5-D8C6-458E-AC74-404B97A725B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过账到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字账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D364A-93FC-41D8-A5D0-EF19E9F8351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算出</a:t>
            </a:r>
            <a:r>
              <a:rPr lang="en-US" altLang="zh-CN" dirty="0"/>
              <a:t>Ending Balance(Bal)</a:t>
            </a:r>
            <a:r>
              <a:rPr lang="zh-CN" altLang="en-US" dirty="0"/>
              <a:t>应该与前面的 </a:t>
            </a:r>
            <a:r>
              <a:rPr lang="en-US" altLang="zh-CN" dirty="0"/>
              <a:t>Normal Balance </a:t>
            </a:r>
            <a:r>
              <a:rPr lang="zh-CN" altLang="en-US" dirty="0"/>
              <a:t>方向一致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995FB2-4339-4295-993C-F847D93B09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26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836F5B-CA9F-4154-B845-70DD6EBA723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如果抄错了，比如把</a:t>
            </a:r>
            <a:r>
              <a:rPr lang="en-US" altLang="zh-CN" dirty="0"/>
              <a:t>2100</a:t>
            </a:r>
            <a:r>
              <a:rPr lang="zh-CN" altLang="en-US" dirty="0"/>
              <a:t>的</a:t>
            </a:r>
            <a:r>
              <a:rPr lang="en-US" altLang="zh-CN" dirty="0"/>
              <a:t>Debit</a:t>
            </a:r>
            <a:r>
              <a:rPr lang="zh-CN" altLang="en-US" dirty="0"/>
              <a:t>抄到</a:t>
            </a:r>
            <a:r>
              <a:rPr lang="en-US" altLang="zh-CN" dirty="0"/>
              <a:t>Credit</a:t>
            </a:r>
            <a:r>
              <a:rPr lang="zh-CN" altLang="en-US" dirty="0"/>
              <a:t>里了，最后的</a:t>
            </a:r>
            <a:r>
              <a:rPr lang="en-US" altLang="zh-CN" dirty="0"/>
              <a:t>Balance</a:t>
            </a:r>
            <a:r>
              <a:rPr lang="zh-CN" altLang="en-US" dirty="0"/>
              <a:t>会差</a:t>
            </a:r>
            <a:r>
              <a:rPr lang="en-US" altLang="zh-CN" dirty="0"/>
              <a:t>4200</a:t>
            </a:r>
            <a:r>
              <a:rPr lang="zh-CN" altLang="en-US" dirty="0"/>
              <a:t>，所以需要除以</a:t>
            </a:r>
            <a:r>
              <a:rPr lang="en-US" altLang="zh-CN" dirty="0"/>
              <a:t>2</a:t>
            </a:r>
            <a:r>
              <a:rPr lang="zh-CN" altLang="en-US" dirty="0"/>
              <a:t>来看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995FB2-4339-4295-993C-F847D93B09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32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64405-F2AB-4A7A-9BFE-3ABEAD896C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Arial" panose="020B0604020202020204" pitchFamily="34" charset="0"/>
              </a:rPr>
              <a:t>给定其中任意三个，就可以求解一个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D94CF9-DDD8-484A-8B79-39C59F23BAC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4BA702-C776-481F-9542-0A919F8B9C3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不同行业的公司科目表会很不一样，课本上的主要是制造类的企业，金融行业的就会很不一样。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Double-entry system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复式记账法：任何一项交易都要涉及至少两个科目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Rules of debit and credit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借贷记账法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T-account 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字账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Chart of accounts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科目表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Journals</a:t>
            </a:r>
            <a:r>
              <a:rPr lang="zh-CN" altLang="en-US" dirty="0">
                <a:latin typeface="Arial" panose="020B0604020202020204" pitchFamily="34" charset="0"/>
              </a:rPr>
              <a:t>日记账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995FB2-4339-4295-993C-F847D93B09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59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1C2747-9A0E-4B15-ACD8-3D13B4CDAC0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2E80AE-A3FB-405E-A342-D7E4DD9BACF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Arial" panose="020B0604020202020204" pitchFamily="34" charset="0"/>
              </a:rPr>
              <a:t>人力资本无法用金钱衡量，不是奴隶社会了。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0B2F5-6043-4087-A04C-CB8A5D54677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科目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 Account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：记账的最小单元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78A34-08C2-40A8-93E3-F95CCF4CC7F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818FA-4AD4-4A78-A4CE-B1E1B8FD4F57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Cash </a:t>
            </a:r>
            <a:r>
              <a:rPr lang="zh-CN" altLang="en-US" dirty="0"/>
              <a:t>是可以随时支取的，包括活期金融产品例如支票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Prepaid Expenses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：会带来将来的收益，例如预付租金，但是随着时间的流逝，就会慢慢变成费用。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Prepaid rent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：预付了一年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60w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的租金，最开始预付的时候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60w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都是资产，一个月后，扣除其中的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5w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变成了费用，剩下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55w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的预付款还是资产）费用逐月增加，资产逐月减少。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Prepaid insurance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：保险，事前付，到期前都是资产。</a:t>
            </a: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Supplies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低值易耗品，月初进行采购，月末进行盘点。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*先给钱（预付租金或保险）和后给钱（信用卡）都是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Accrual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995FB2-4339-4295-993C-F847D93B09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995FB2-4339-4295-993C-F847D93B09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70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一个例子</a:t>
            </a:r>
            <a:endParaRPr lang="en-US" altLang="zh-CN" dirty="0"/>
          </a:p>
          <a:p>
            <a:r>
              <a:rPr lang="en-US" altLang="zh-CN" dirty="0"/>
              <a:t>Transaction:</a:t>
            </a:r>
          </a:p>
          <a:p>
            <a:pPr marL="228600" indent="-228600">
              <a:buAutoNum type="arabicPeriod"/>
            </a:pPr>
            <a:r>
              <a:rPr lang="zh-CN" altLang="en-US" dirty="0"/>
              <a:t>发股筹资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Cash</a:t>
            </a:r>
          </a:p>
          <a:p>
            <a:pPr marL="228600" indent="-228600">
              <a:buAutoNum type="arabicPeriod"/>
            </a:pPr>
            <a:r>
              <a:rPr lang="zh-CN" altLang="en-US" dirty="0"/>
              <a:t>赊购低值易耗品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提供服务（洗车公司，如果是耐克可能就提供商品）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赊销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费用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995FB2-4339-4295-993C-F847D93B09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49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76600" y="6324600"/>
            <a:ext cx="2667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23B2446-0BDC-449B-A574-04FED8DD191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A8FC64A-D734-4A2E-9B1A-014A90BEC08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DB8D7E0-05BE-423A-8764-0281F2A186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88"/>
            <a:ext cx="4038600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88"/>
            <a:ext cx="4038600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54FC2B7-55B6-4D0F-95A6-3048BFE2CF9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B71851C-BB79-472A-B12C-DC01852D497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B1458D7-A588-4E65-9ACD-BC2FAD608F2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F81F76F-B607-4201-AB21-BE4FE183089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74D9833-1884-4401-9E02-C08C1D73DF1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ADC7FA69-4FC8-4F81-88AC-A9A075C2D65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43000"/>
            <a:ext cx="2057400" cy="5430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019800" cy="5430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8059E50-F7F6-408F-8DD8-FE672BE7BDA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429000" y="6248400"/>
            <a:ext cx="259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4B5C2D1-35D6-4819-B608-AFDC75663E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F3BE176-AC52-44D0-AD43-F5799A374BBE}" type="slidenum">
              <a:rPr lang="en-US"/>
              <a:t>‹#›</a:t>
            </a:fld>
            <a:endParaRPr lang="en-US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048000" y="6400800"/>
            <a:ext cx="3124200" cy="457200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200400" y="6248400"/>
            <a:ext cx="25908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5164689-D826-4667-8838-1FA739E2682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0C842-648B-413A-99D7-3E0C1C61F55F}" type="datetime1">
              <a:rPr lang="en-US"/>
              <a:t>9/17/2019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FE30E61-D451-42EF-93D2-D05145A484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91635-4BE8-4E74-9221-E08A38711EFA}" type="datetime1">
              <a:rPr lang="en-US"/>
              <a:t>9/17/2019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3482327-A60A-497F-A51F-E3D5B89605C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2A9B9-DA1B-4FDB-9AC6-70B739A591C6}" type="datetime1">
              <a:rPr lang="en-US"/>
              <a:t>9/17/2019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ABB9BD9A-3BBE-4D60-8747-B9DD378DBF6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C3B10-8765-4CEC-B2C0-AA63714AFB4F}" type="datetime1">
              <a:rPr lang="en-US"/>
              <a:t>9/17/2019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0402CD3-6A9F-4D86-9696-242E68D523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0A12036-53FF-4EA4-860A-96FDE63CE20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11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1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E631D77-DBAA-4C6B-8515-A7DD013C3867}" type="datetime1">
              <a:rPr lang="en-US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29000" y="6400800"/>
            <a:ext cx="2438400" cy="2286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5DB32242-0A0E-43CE-AA60-11DEA5C18E86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9pPr>
    </p:titleStyle>
    <p:bodyStyle>
      <a:lvl1pPr marL="365125" indent="-255905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38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655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380" indent="-182880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13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3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/>
          <a:lstStyle>
            <a:lvl1pPr algn="r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891BAB9D-47CA-4A97-8F6A-9F733021BFD3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9pPr>
    </p:titleStyle>
    <p:bodyStyle>
      <a:lvl1pPr marL="365125" indent="-255905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38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>
          <a:solidFill>
            <a:schemeClr val="accent2"/>
          </a:solidFill>
          <a:latin typeface="+mn-lt"/>
        </a:defRPr>
      </a:lvl2pPr>
      <a:lvl3pPr marL="922655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>
          <a:solidFill>
            <a:schemeClr val="accent1"/>
          </a:solidFill>
          <a:latin typeface="+mn-lt"/>
        </a:defRPr>
      </a:lvl3pPr>
      <a:lvl4pPr marL="1179830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>
          <a:solidFill>
            <a:schemeClr val="accent1"/>
          </a:solidFill>
          <a:latin typeface="+mn-lt"/>
        </a:defRPr>
      </a:lvl4pPr>
      <a:lvl5pPr marL="1389380" indent="-182880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>
          <a:solidFill>
            <a:srgbClr val="A04DA3"/>
          </a:solidFill>
          <a:latin typeface="+mn-lt"/>
        </a:defRPr>
      </a:lvl5pPr>
      <a:lvl6pPr marL="1846580" indent="-182880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>
          <a:solidFill>
            <a:srgbClr val="A04DA3"/>
          </a:solidFill>
          <a:latin typeface="+mn-lt"/>
        </a:defRPr>
      </a:lvl6pPr>
      <a:lvl7pPr marL="2303780" indent="-182880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>
          <a:solidFill>
            <a:srgbClr val="A04DA3"/>
          </a:solidFill>
          <a:latin typeface="+mn-lt"/>
        </a:defRPr>
      </a:lvl7pPr>
      <a:lvl8pPr marL="2760980" indent="-182880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>
          <a:solidFill>
            <a:srgbClr val="A04DA3"/>
          </a:solidFill>
          <a:latin typeface="+mn-lt"/>
        </a:defRPr>
      </a:lvl8pPr>
      <a:lvl9pPr marL="3218180" indent="-182880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>
          <a:solidFill>
            <a:srgbClr val="A04DA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.xls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1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Excel_Worksheet2.xlsx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97802737778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685800"/>
            <a:ext cx="45847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4953000" y="2117725"/>
            <a:ext cx="4191000" cy="253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>
                <a:ea typeface="MS PGothic" panose="020B0600070205080204" pitchFamily="34" charset="-128"/>
              </a:rPr>
              <a:t>Chapter 2</a:t>
            </a:r>
          </a:p>
          <a:p>
            <a:pPr algn="ctr">
              <a:spcBef>
                <a:spcPct val="50000"/>
              </a:spcBef>
            </a:pPr>
            <a:endParaRPr lang="en-GB" sz="3200">
              <a:ea typeface="MS PGothic" panose="020B0600070205080204" pitchFamily="34" charset="-128"/>
            </a:endParaRPr>
          </a:p>
          <a:p>
            <a:pPr algn="ctr">
              <a:spcBef>
                <a:spcPct val="50000"/>
              </a:spcBef>
            </a:pPr>
            <a:r>
              <a:rPr lang="en-US" sz="3200">
                <a:ea typeface="MS PGothic" panose="020B0600070205080204" pitchFamily="34" charset="-128"/>
              </a:rPr>
              <a:t>Recording Business Transactions</a:t>
            </a:r>
            <a:endParaRPr lang="en-GB" sz="320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65532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©2010 Pearson Prentice Hall. All rights reserved.</a:t>
            </a:r>
          </a:p>
        </p:txBody>
      </p:sp>
      <p:sp>
        <p:nvSpPr>
          <p:cNvPr id="14341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CCBCBFF8-7D13-44D5-85CE-CDA2FD26B93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77614"/>
              </p:ext>
            </p:extLst>
          </p:nvPr>
        </p:nvGraphicFramePr>
        <p:xfrm>
          <a:off x="228600" y="819498"/>
          <a:ext cx="8763001" cy="596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973">
                <a:tc>
                  <a:txBody>
                    <a:bodyPr/>
                    <a:lstStyle/>
                    <a:p>
                      <a:r>
                        <a:rPr lang="en-US" sz="1600" dirty="0"/>
                        <a:t>Asset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663">
                <a:tc>
                  <a:txBody>
                    <a:bodyPr/>
                    <a:lstStyle/>
                    <a:p>
                      <a:r>
                        <a:rPr lang="en-US" sz="1600" dirty="0"/>
                        <a:t>Cash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Money and any medium of exchange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including bank account balances, paper currency, coins, certificates of deposit, and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66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Accounts Receivable</a:t>
                      </a:r>
                    </a:p>
                    <a:p>
                      <a:r>
                        <a:rPr lang="zh-CN" altLang="en-US" dirty="0"/>
                        <a:t>应收账款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Companies sell their goods and services and receives a promise for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collection of cash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The Accounts receivable account holds these amounts. (from </a:t>
                      </a:r>
                      <a:r>
                        <a:rPr lang="en-US" sz="16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8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Notes Receivable</a:t>
                      </a:r>
                      <a:endParaRPr lang="en-US" dirty="0"/>
                    </a:p>
                    <a:p>
                      <a:r>
                        <a:rPr lang="zh-CN" altLang="en-US" dirty="0"/>
                        <a:t>应收票据（有利息）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note receivable is similar to an account receivable, but a note receivable is more binding because the borrower signs a note,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 with a specific interest rate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(from </a:t>
                      </a:r>
                      <a:r>
                        <a:rPr lang="en-US" sz="16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borrowers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433">
                <a:tc>
                  <a:txBody>
                    <a:bodyPr/>
                    <a:lstStyle/>
                    <a:p>
                      <a:r>
                        <a:rPr lang="en-US" sz="1600" dirty="0"/>
                        <a:t>Inventory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company sells to customers. Other titles for this account include </a:t>
                      </a:r>
                      <a:r>
                        <a:rPr lang="en-US" sz="16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6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Merchandise inventory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66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Prepaid</a:t>
                      </a:r>
                      <a:r>
                        <a:rPr lang="en-US" sz="1600" b="1" baseline="0" dirty="0">
                          <a:solidFill>
                            <a:srgbClr val="FF0000"/>
                          </a:solidFill>
                        </a:rPr>
                        <a:t> Expenses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future expense that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 already been paid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Examples: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Prepaid rent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Prepaid insurance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Supplies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203">
                <a:tc>
                  <a:txBody>
                    <a:bodyPr/>
                    <a:lstStyle/>
                    <a:p>
                      <a:r>
                        <a:rPr lang="en-US" sz="1600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Land account shows the cost of the land a company uses in its operations.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203">
                <a:tc>
                  <a:txBody>
                    <a:bodyPr/>
                    <a:lstStyle/>
                    <a:p>
                      <a:r>
                        <a:rPr lang="en-US" sz="1600" dirty="0"/>
                        <a:t>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costs of office buildings, manufacturing plants,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433">
                <a:tc>
                  <a:txBody>
                    <a:bodyPr/>
                    <a:lstStyle/>
                    <a:p>
                      <a:r>
                        <a:rPr lang="en-US" sz="1600" dirty="0"/>
                        <a:t>Equipment, Furniture, and Fixtures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These asset accounts includes items such as computers, office furniture and store shelving.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07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(Land,</a:t>
                      </a:r>
                      <a:r>
                        <a:rPr lang="en-US" sz="1600" baseline="0" dirty="0"/>
                        <a:t> Buildings, Equipment are commonly combined into </a:t>
                      </a:r>
                      <a:r>
                        <a:rPr lang="en-US" sz="1600" baseline="0" dirty="0">
                          <a:solidFill>
                            <a:srgbClr val="0070C0"/>
                          </a:solidFill>
                        </a:rPr>
                        <a:t>PPE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/>
              <a:t>Liabilities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65532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©2010 Pearson Prentice Hall. All rights reserved.</a:t>
            </a:r>
          </a:p>
        </p:txBody>
      </p:sp>
      <p:sp>
        <p:nvSpPr>
          <p:cNvPr id="1638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FCFFFF90-A607-4432-A851-7C5895E584F6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054891"/>
              </p:ext>
            </p:extLst>
          </p:nvPr>
        </p:nvGraphicFramePr>
        <p:xfrm>
          <a:off x="381000" y="1447800"/>
          <a:ext cx="8382000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219">
                <a:tc>
                  <a:txBody>
                    <a:bodyPr/>
                    <a:lstStyle/>
                    <a:p>
                      <a:r>
                        <a:rPr lang="en-US" dirty="0"/>
                        <a:t>Liability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r>
                        <a:rPr lang="en-US" dirty="0"/>
                        <a:t>Accounts Payable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The direct opposite of </a:t>
                      </a:r>
                      <a:r>
                        <a:rPr lang="en-US" u="sng" dirty="0"/>
                        <a:t>Accounts receivable</a:t>
                      </a:r>
                      <a:r>
                        <a:rPr lang="en-US" dirty="0"/>
                        <a:t>. A company’s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promise to pay a debt</a:t>
                      </a:r>
                      <a:r>
                        <a:rPr lang="en-US" dirty="0"/>
                        <a:t> arising from a </a:t>
                      </a:r>
                      <a:r>
                        <a:rPr lang="en-US" u="sng" dirty="0"/>
                        <a:t>credit</a:t>
                      </a:r>
                      <a:r>
                        <a:rPr lang="en-US" dirty="0"/>
                        <a:t> purchase.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739">
                <a:tc>
                  <a:txBody>
                    <a:bodyPr/>
                    <a:lstStyle/>
                    <a:p>
                      <a:r>
                        <a:rPr lang="en-US" dirty="0"/>
                        <a:t>Notes Payable</a:t>
                      </a:r>
                    </a:p>
                    <a:p>
                      <a:r>
                        <a:rPr lang="zh-CN" altLang="en-US" dirty="0"/>
                        <a:t>应收票据，有利息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note payable is the opposite of a </a:t>
                      </a:r>
                      <a:r>
                        <a:rPr lang="en-US" u="sng" dirty="0"/>
                        <a:t>note receivable</a:t>
                      </a:r>
                      <a:r>
                        <a:rPr lang="en-US" dirty="0"/>
                        <a:t>. The Notes payable account includes the amounts a company must pay because it signed notes promising to pay a future amount, typically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with </a:t>
                      </a:r>
                      <a:r>
                        <a:rPr lang="en-US" u="sng" dirty="0">
                          <a:solidFill>
                            <a:srgbClr val="0070C0"/>
                          </a:solidFill>
                        </a:rPr>
                        <a:t>interest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8793">
                <a:tc>
                  <a:txBody>
                    <a:bodyPr/>
                    <a:lstStyle/>
                    <a:p>
                      <a:r>
                        <a:rPr lang="en-US" dirty="0"/>
                        <a:t>Accrued</a:t>
                      </a:r>
                      <a:r>
                        <a:rPr lang="en-US" baseline="0" dirty="0"/>
                        <a:t> Liabilities</a:t>
                      </a:r>
                    </a:p>
                    <a:p>
                      <a:r>
                        <a:rPr lang="zh-CN" altLang="en-US" baseline="0" dirty="0"/>
                        <a:t>不是某一科目，而是一类科目的归类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An accrued liability is a liability for an </a:t>
                      </a:r>
                      <a:r>
                        <a:rPr lang="en-US" u="sng" dirty="0"/>
                        <a:t>expense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have not yet paid</a:t>
                      </a:r>
                      <a:r>
                        <a:rPr lang="en-US" dirty="0"/>
                        <a:t>. </a:t>
                      </a:r>
                      <a:br>
                        <a:rPr lang="en-US" dirty="0"/>
                      </a:br>
                      <a:r>
                        <a:rPr lang="zh-CN" altLang="en-US" dirty="0"/>
                        <a:t>包括以下科目：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Interest payable </a:t>
                      </a:r>
                      <a:r>
                        <a:rPr lang="en-US" dirty="0"/>
                        <a:t>and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Salary payable</a:t>
                      </a:r>
                      <a:r>
                        <a:rPr lang="en-US" dirty="0"/>
                        <a:t> are accrued liability accounts for most companies.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Income tax payable</a:t>
                      </a:r>
                      <a:r>
                        <a:rPr lang="en-US" dirty="0"/>
                        <a:t> is another accrued liability.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en-US" dirty="0"/>
              <a:t>Shareholders’ Equity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398" y="1219202"/>
          <a:ext cx="8839201" cy="505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2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0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 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owners’ investment in the corporation. The corporation receives cash and issues shares to its shareholders. A company’s ordinary share capital </a:t>
                      </a:r>
                      <a:r>
                        <a:rPr lang="en-US" sz="16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(Common Stock)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its most basic element of equity. All corporations have ordinary shares.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57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Retained Earnings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account shows the </a:t>
                      </a:r>
                      <a:r>
                        <a:rPr lang="en-US" sz="16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cumulative net income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earned by a corporation over its lifetime, minus its cumulative net losses and dividends.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32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Dividends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Dividends are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optional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they are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declared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by the board of directors and represent a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 </a:t>
                      </a:r>
                      <a:r>
                        <a:rPr lang="en-US" sz="16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retained earnings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to shareholders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57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6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shareholders’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delivering goods or services to customers: includes sales revenue, service revenue, interest revenue, rent revenue,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3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of </a:t>
                      </a:r>
                      <a:r>
                        <a:rPr lang="en-US" sz="16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business. Expenses </a:t>
                      </a:r>
                      <a:r>
                        <a:rPr lang="en-US" sz="16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decrease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shareholders’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the opposite effect of revenues. Examples include: Cost of goods sold, Salary expense, Rent expense, Advertising expense, Insurance expense, Utilities expense, and Income tax expense. Businesses strive to minimize expenses and thereby maximize net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ShineBrite Car Wash, Inc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b="1" dirty="0"/>
              <a:t>Transaction 1. </a:t>
            </a:r>
            <a:r>
              <a:rPr lang="en-US" dirty="0"/>
              <a:t>Gray and a few friends invest $50,000 to open ShineBrite Car Wash, and the business issues ordinary share capital to the shareholders.</a:t>
            </a:r>
          </a:p>
          <a:p>
            <a:pPr>
              <a:defRPr/>
            </a:pPr>
            <a:r>
              <a:rPr lang="en-US" b="1" dirty="0"/>
              <a:t>Transaction 2. </a:t>
            </a:r>
            <a:r>
              <a:rPr lang="en-US" dirty="0"/>
              <a:t>ShineBrite purchases land for a new location and pays cash of $40,000.</a:t>
            </a:r>
          </a:p>
          <a:p>
            <a:pPr>
              <a:defRPr/>
            </a:pPr>
            <a:r>
              <a:rPr lang="en-US" b="1" dirty="0"/>
              <a:t>Transaction 3. </a:t>
            </a:r>
            <a:r>
              <a:rPr lang="en-US" dirty="0"/>
              <a:t>The business buys supplies </a:t>
            </a:r>
            <a:r>
              <a:rPr lang="en-US" dirty="0">
                <a:solidFill>
                  <a:srgbClr val="FF0000"/>
                </a:solidFill>
              </a:rPr>
              <a:t>on account</a:t>
            </a:r>
            <a:r>
              <a:rPr lang="en-US" dirty="0"/>
              <a:t>, agreeing to pay $3,700 within 30 days.</a:t>
            </a:r>
          </a:p>
          <a:p>
            <a:pPr>
              <a:defRPr/>
            </a:pPr>
            <a:r>
              <a:rPr lang="en-US" b="1" dirty="0"/>
              <a:t>Transaction 4. </a:t>
            </a:r>
            <a:r>
              <a:rPr lang="en-US" dirty="0"/>
              <a:t>ShineBrite earns $7,000 of service revenue by providing services for customers. The business collects the cash.</a:t>
            </a:r>
          </a:p>
          <a:p>
            <a:pPr>
              <a:defRPr/>
            </a:pPr>
            <a:r>
              <a:rPr lang="en-US" b="1" dirty="0"/>
              <a:t>Transaction 5. </a:t>
            </a:r>
            <a:r>
              <a:rPr lang="en-US" dirty="0"/>
              <a:t>ShineBrite performs $3,000 of service </a:t>
            </a:r>
            <a:r>
              <a:rPr lang="en-US" dirty="0">
                <a:solidFill>
                  <a:srgbClr val="FF0000"/>
                </a:solidFill>
              </a:rPr>
              <a:t>on account</a:t>
            </a:r>
            <a:r>
              <a:rPr lang="en-US" dirty="0"/>
              <a:t>, which means that ShineBrite lets some customers pay later.</a:t>
            </a:r>
          </a:p>
          <a:p>
            <a:pPr>
              <a:defRPr/>
            </a:pPr>
            <a:r>
              <a:rPr lang="en-US" b="1" dirty="0"/>
              <a:t>Transaction 6. </a:t>
            </a:r>
            <a:r>
              <a:rPr lang="en-US" dirty="0"/>
              <a:t>During the month, ShineBrite Car Wash pays $2,700 for the following expenses: equipment rent, $1,100; employee salaries, $1,200; and utilities, $400.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1946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9F86B5D4-B6B0-401C-94A3-7EFEE0E3D4DC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857012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Record transactions using only accounting equation: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CAACE8-A5F0-489F-8105-16FE9770879E}"/>
              </a:ext>
            </a:extLst>
          </p:cNvPr>
          <p:cNvSpPr/>
          <p:nvPr/>
        </p:nvSpPr>
        <p:spPr>
          <a:xfrm>
            <a:off x="457200" y="4038600"/>
            <a:ext cx="83820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A4236A0-CDCD-446E-8497-2CF9DEFF4B8C}"/>
              </a:ext>
            </a:extLst>
          </p:cNvPr>
          <p:cNvCxnSpPr>
            <a:stCxn id="7" idx="3"/>
          </p:cNvCxnSpPr>
          <p:nvPr/>
        </p:nvCxnSpPr>
        <p:spPr>
          <a:xfrm flipH="1">
            <a:off x="8305800" y="4572000"/>
            <a:ext cx="533400" cy="1428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58EB7F1-07C9-4261-96AE-7FE275533103}"/>
              </a:ext>
            </a:extLst>
          </p:cNvPr>
          <p:cNvSpPr txBox="1"/>
          <p:nvPr/>
        </p:nvSpPr>
        <p:spPr>
          <a:xfrm>
            <a:off x="7162800" y="600436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两种情况</a:t>
            </a:r>
            <a:r>
              <a:rPr lang="en-US" altLang="zh-CN" dirty="0"/>
              <a:t>Revenue</a:t>
            </a:r>
            <a:r>
              <a:rPr lang="zh-CN" altLang="en-US" dirty="0"/>
              <a:t>都增加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7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/>
              <a:t>ShineBrite Car Wash, Inc</a:t>
            </a:r>
          </a:p>
        </p:txBody>
      </p:sp>
      <p:sp>
        <p:nvSpPr>
          <p:cNvPr id="1028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1029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62E2A06D-E0C6-4D51-80BF-0928B065C004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533400" y="1512888"/>
          <a:ext cx="7991475" cy="457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Worksheet" r:id="rId4" imgW="14236700" imgH="7112000" progId="Excel.Sheet.12">
                  <p:embed/>
                </p:oleObj>
              </mc:Choice>
              <mc:Fallback>
                <p:oleObj name="Worksheet" r:id="rId4" imgW="14236700" imgH="7112000" progId="Excel.Sheet.12">
                  <p:embed/>
                  <p:pic>
                    <p:nvPicPr>
                      <p:cNvPr id="0" name="图片 10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12888"/>
                        <a:ext cx="7991475" cy="457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ShineBrite Car Wash, Inc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b="1" dirty="0"/>
              <a:t>Transaction 7. </a:t>
            </a:r>
            <a:r>
              <a:rPr lang="en-US" dirty="0"/>
              <a:t>ShineBrite pays $1,900 on account, which means to pay off an account payable. </a:t>
            </a:r>
          </a:p>
          <a:p>
            <a:pPr>
              <a:defRPr/>
            </a:pPr>
            <a:r>
              <a:rPr lang="en-US" b="1" dirty="0"/>
              <a:t>Transaction 8. </a:t>
            </a:r>
            <a:r>
              <a:rPr lang="en-US" dirty="0"/>
              <a:t>Van Gray, the major shareholder of ShineBrite Car Wash, paid $30,000 to remodel his home. </a:t>
            </a:r>
          </a:p>
          <a:p>
            <a:pPr>
              <a:defRPr/>
            </a:pPr>
            <a:r>
              <a:rPr lang="en-US" b="1" dirty="0"/>
              <a:t>Transaction 9. </a:t>
            </a:r>
            <a:r>
              <a:rPr lang="en-US" dirty="0"/>
              <a:t>In transaction 5, ShineBrite performed services on account. The business now collects $1,000. </a:t>
            </a:r>
          </a:p>
          <a:p>
            <a:pPr>
              <a:defRPr/>
            </a:pPr>
            <a:r>
              <a:rPr lang="en-US" b="1" dirty="0"/>
              <a:t>Transaction 10. </a:t>
            </a:r>
            <a:r>
              <a:rPr lang="en-US" dirty="0"/>
              <a:t>ShineBrite sells some land for $22,000, which is the same amount that ShineBrite paid for the land.</a:t>
            </a:r>
          </a:p>
          <a:p>
            <a:pPr>
              <a:defRPr/>
            </a:pPr>
            <a:r>
              <a:rPr lang="en-US" b="1" dirty="0"/>
              <a:t>Transaction 11. </a:t>
            </a:r>
            <a:r>
              <a:rPr lang="en-US" dirty="0"/>
              <a:t>ShineBrite Car Wash declares a dividend and pays the shareholders $2,100 cash.</a:t>
            </a:r>
            <a:endParaRPr lang="en-US" sz="1800" dirty="0"/>
          </a:p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©2010 Pearson Prentice Hall. All rights reserved.</a:t>
            </a:r>
          </a:p>
        </p:txBody>
      </p:sp>
      <p:sp>
        <p:nvSpPr>
          <p:cNvPr id="2048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0107EEC6-3BF5-4158-B3E7-DB2CCA66C9D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7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/>
              <a:t>ShineBrite Car Wash, Inc</a:t>
            </a:r>
          </a:p>
        </p:txBody>
      </p:sp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533400" y="2320925"/>
          <a:ext cx="7945438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" name="Worksheet" r:id="rId4" imgW="7988935" imgH="4117975" progId="Excel.Sheet.12">
                  <p:embed/>
                </p:oleObj>
              </mc:Choice>
              <mc:Fallback>
                <p:oleObj name="Worksheet" r:id="rId4" imgW="7988935" imgH="4117975" progId="Excel.Sheet.12">
                  <p:embed/>
                  <p:pic>
                    <p:nvPicPr>
                      <p:cNvPr id="0" name="图片 2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320925"/>
                        <a:ext cx="7945438" cy="453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2053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8F24FD78-02D4-4A0C-B780-29DC1E28B8C9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4" name="TextBox 6"/>
          <p:cNvSpPr txBox="1">
            <a:spLocks noChangeArrowheads="1"/>
          </p:cNvSpPr>
          <p:nvPr/>
        </p:nvSpPr>
        <p:spPr bwMode="auto">
          <a:xfrm>
            <a:off x="2286000" y="6172200"/>
            <a:ext cx="10668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b="1"/>
              <a:t>$57,000</a:t>
            </a:r>
          </a:p>
        </p:txBody>
      </p:sp>
      <p:sp>
        <p:nvSpPr>
          <p:cNvPr id="2055" name="TextBox 7"/>
          <p:cNvSpPr txBox="1">
            <a:spLocks noChangeArrowheads="1"/>
          </p:cNvSpPr>
          <p:nvPr/>
        </p:nvSpPr>
        <p:spPr bwMode="auto">
          <a:xfrm>
            <a:off x="5791200" y="6172200"/>
            <a:ext cx="10668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b="1"/>
              <a:t>$57,000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552700" y="4762500"/>
            <a:ext cx="381000" cy="2438400"/>
          </a:xfrm>
          <a:prstGeom prst="rightBrace">
            <a:avLst>
              <a:gd name="adj1" fmla="val 8333"/>
              <a:gd name="adj2" fmla="val 4687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6057900" y="4762500"/>
            <a:ext cx="381000" cy="2438400"/>
          </a:xfrm>
          <a:prstGeom prst="rightBrace">
            <a:avLst>
              <a:gd name="adj1" fmla="val 8333"/>
              <a:gd name="adj2" fmla="val 4687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7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/>
              <a:t>ShineBrite Car Wash, Inc</a:t>
            </a:r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1023938" y="1770063"/>
          <a:ext cx="6910387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Worksheet" r:id="rId4" imgW="14655800" imgH="8140700" progId="Excel.Sheet.12">
                  <p:embed/>
                </p:oleObj>
              </mc:Choice>
              <mc:Fallback>
                <p:oleObj name="Worksheet" r:id="rId4" imgW="14655800" imgH="8140700" progId="Excel.Sheet.12">
                  <p:embed/>
                  <p:pic>
                    <p:nvPicPr>
                      <p:cNvPr id="0" name="图片 3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1770063"/>
                        <a:ext cx="6910387" cy="440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3077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A5ECE8BC-C6F4-48A9-9E7C-54FE9FE1A59D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8" name="TextBox 6"/>
          <p:cNvSpPr txBox="1">
            <a:spLocks noChangeArrowheads="1"/>
          </p:cNvSpPr>
          <p:nvPr/>
        </p:nvSpPr>
        <p:spPr bwMode="auto">
          <a:xfrm>
            <a:off x="2971800" y="6411913"/>
            <a:ext cx="34290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/>
              <a:t>Balance Sheet Data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5791200" y="6172200"/>
            <a:ext cx="10668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b="1"/>
              <a:t>$57,000</a:t>
            </a:r>
          </a:p>
        </p:txBody>
      </p:sp>
      <p:sp>
        <p:nvSpPr>
          <p:cNvPr id="10" name="Right Brace 9"/>
          <p:cNvSpPr/>
          <p:nvPr/>
        </p:nvSpPr>
        <p:spPr>
          <a:xfrm rot="10800000">
            <a:off x="762000" y="2743200"/>
            <a:ext cx="381000" cy="3352800"/>
          </a:xfrm>
          <a:prstGeom prst="rightBrace">
            <a:avLst>
              <a:gd name="adj1" fmla="val 8333"/>
              <a:gd name="adj2" fmla="val 4687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8153400" y="2743200"/>
            <a:ext cx="381000" cy="3352800"/>
          </a:xfrm>
          <a:prstGeom prst="rightBrace">
            <a:avLst>
              <a:gd name="adj1" fmla="val 8333"/>
              <a:gd name="adj2" fmla="val 4687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3082" name="TextBox 6"/>
          <p:cNvSpPr txBox="1">
            <a:spLocks noChangeArrowheads="1"/>
          </p:cNvSpPr>
          <p:nvPr/>
        </p:nvSpPr>
        <p:spPr bwMode="auto">
          <a:xfrm rot="-5400000">
            <a:off x="-1181100" y="4235450"/>
            <a:ext cx="35052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/>
              <a:t>Statement of Cash Flows Data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3886200" y="3581400"/>
            <a:ext cx="304800" cy="5486400"/>
          </a:xfrm>
          <a:prstGeom prst="rightBrace">
            <a:avLst>
              <a:gd name="adj1" fmla="val 8333"/>
              <a:gd name="adj2" fmla="val 4687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7467600" y="3505200"/>
            <a:ext cx="381000" cy="1295400"/>
          </a:xfrm>
          <a:prstGeom prst="rightBrace">
            <a:avLst>
              <a:gd name="adj1" fmla="val 8333"/>
              <a:gd name="adj2" fmla="val 4687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3085" name="TextBox 6"/>
          <p:cNvSpPr txBox="1">
            <a:spLocks noChangeArrowheads="1"/>
          </p:cNvSpPr>
          <p:nvPr/>
        </p:nvSpPr>
        <p:spPr bwMode="auto">
          <a:xfrm rot="-5400000">
            <a:off x="6280944" y="3931444"/>
            <a:ext cx="35052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/>
              <a:t>Income Statement Data</a:t>
            </a:r>
          </a:p>
        </p:txBody>
      </p:sp>
      <p:sp>
        <p:nvSpPr>
          <p:cNvPr id="3086" name="TextBox 6"/>
          <p:cNvSpPr txBox="1">
            <a:spLocks noChangeArrowheads="1"/>
          </p:cNvSpPr>
          <p:nvPr/>
        </p:nvSpPr>
        <p:spPr bwMode="auto">
          <a:xfrm rot="-5400000">
            <a:off x="6596857" y="4007643"/>
            <a:ext cx="42672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/>
              <a:t>Statement of Changes in Equity 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FB1458D7-A588-4E65-9ACD-BC2FAD608F2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13520" cy="5070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Double-Entry Accounting</a:t>
            </a:r>
          </a:p>
        </p:txBody>
      </p:sp>
      <p:sp>
        <p:nvSpPr>
          <p:cNvPr id="22531" name="Content Placeholder 6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Business transactions include two parts</a:t>
            </a:r>
          </a:p>
          <a:p>
            <a:pPr lvl="1" eaLnBrk="1" hangingPunct="1"/>
            <a:r>
              <a:rPr lang="en-US" dirty="0"/>
              <a:t>Giving</a:t>
            </a:r>
          </a:p>
          <a:p>
            <a:pPr lvl="1" eaLnBrk="1" hangingPunct="1"/>
            <a:r>
              <a:rPr lang="en-US" dirty="0"/>
              <a:t>Receiving</a:t>
            </a:r>
          </a:p>
          <a:p>
            <a:pPr eaLnBrk="1" hangingPunct="1"/>
            <a:r>
              <a:rPr lang="en-US" dirty="0"/>
              <a:t>Accounting based on a </a:t>
            </a:r>
            <a:r>
              <a:rPr lang="en-US" u="sng" dirty="0">
                <a:solidFill>
                  <a:srgbClr val="FF0000"/>
                </a:solidFill>
              </a:rPr>
              <a:t>double-entry</a:t>
            </a:r>
            <a:r>
              <a:rPr lang="en-US" dirty="0">
                <a:solidFill>
                  <a:srgbClr val="FF0000"/>
                </a:solidFill>
              </a:rPr>
              <a:t> system</a:t>
            </a:r>
          </a:p>
          <a:p>
            <a:pPr lvl="1" eaLnBrk="1" hangingPunct="1"/>
            <a:r>
              <a:rPr lang="en-US" dirty="0"/>
              <a:t>Each transaction affects </a:t>
            </a:r>
            <a:r>
              <a:rPr lang="en-US" u="sng" dirty="0"/>
              <a:t>at least two </a:t>
            </a:r>
            <a:r>
              <a:rPr lang="en-US" dirty="0"/>
              <a:t>accounts</a:t>
            </a:r>
          </a:p>
        </p:txBody>
      </p:sp>
      <p:sp>
        <p:nvSpPr>
          <p:cNvPr id="22532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58B56BE6-1379-41B0-8BA7-BA7F261E18D8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 Review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Accounting?</a:t>
            </a:r>
          </a:p>
          <a:p>
            <a:endParaRPr lang="en-US" dirty="0"/>
          </a:p>
          <a:p>
            <a:r>
              <a:rPr lang="en-US" dirty="0"/>
              <a:t>Basic assumptions?</a:t>
            </a:r>
          </a:p>
          <a:p>
            <a:r>
              <a:rPr lang="en-US" dirty="0"/>
              <a:t>Fundamental qualitative characteristics?</a:t>
            </a:r>
          </a:p>
          <a:p>
            <a:endParaRPr lang="en-US" dirty="0"/>
          </a:p>
          <a:p>
            <a:r>
              <a:rPr lang="en-US" dirty="0"/>
              <a:t>Accounting elements?</a:t>
            </a:r>
          </a:p>
          <a:p>
            <a:r>
              <a:rPr lang="en-US" dirty="0"/>
              <a:t>Basic Accounting equations?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49834"/>
            <a:ext cx="3200400" cy="30474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975"/>
          </a:xfrm>
        </p:spPr>
        <p:txBody>
          <a:bodyPr/>
          <a:lstStyle/>
          <a:p>
            <a:pPr eaLnBrk="1" hangingPunct="1"/>
            <a:r>
              <a:rPr lang="en-US"/>
              <a:t>T-Account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828800" y="2971800"/>
            <a:ext cx="5410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3201194" y="4342606"/>
            <a:ext cx="2743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57" name="TextBox 12"/>
          <p:cNvSpPr txBox="1">
            <a:spLocks noChangeArrowheads="1"/>
          </p:cNvSpPr>
          <p:nvPr/>
        </p:nvSpPr>
        <p:spPr bwMode="auto">
          <a:xfrm>
            <a:off x="3505200" y="2514600"/>
            <a:ext cx="25146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800"/>
              <a:t>Account Title</a:t>
            </a:r>
          </a:p>
        </p:txBody>
      </p:sp>
      <p:sp>
        <p:nvSpPr>
          <p:cNvPr id="23558" name="TextBox 13"/>
          <p:cNvSpPr txBox="1">
            <a:spLocks noChangeArrowheads="1"/>
          </p:cNvSpPr>
          <p:nvPr/>
        </p:nvSpPr>
        <p:spPr bwMode="auto">
          <a:xfrm>
            <a:off x="2133600" y="3200400"/>
            <a:ext cx="1752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dirty="0"/>
              <a:t>Left side</a:t>
            </a:r>
          </a:p>
        </p:txBody>
      </p:sp>
      <p:sp>
        <p:nvSpPr>
          <p:cNvPr id="23559" name="TextBox 14"/>
          <p:cNvSpPr txBox="1">
            <a:spLocks noChangeArrowheads="1"/>
          </p:cNvSpPr>
          <p:nvPr/>
        </p:nvSpPr>
        <p:spPr bwMode="auto">
          <a:xfrm>
            <a:off x="5257800" y="3200400"/>
            <a:ext cx="1752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dirty="0"/>
              <a:t>Right side</a:t>
            </a:r>
          </a:p>
        </p:txBody>
      </p:sp>
      <p:sp>
        <p:nvSpPr>
          <p:cNvPr id="23560" name="TextBox 15"/>
          <p:cNvSpPr txBox="1">
            <a:spLocks noChangeArrowheads="1"/>
          </p:cNvSpPr>
          <p:nvPr/>
        </p:nvSpPr>
        <p:spPr bwMode="auto">
          <a:xfrm>
            <a:off x="2286000" y="4343400"/>
            <a:ext cx="1143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b="1" dirty="0"/>
              <a:t>Debit</a:t>
            </a:r>
          </a:p>
        </p:txBody>
      </p:sp>
      <p:sp>
        <p:nvSpPr>
          <p:cNvPr id="23561" name="TextBox 16"/>
          <p:cNvSpPr txBox="1">
            <a:spLocks noChangeArrowheads="1"/>
          </p:cNvSpPr>
          <p:nvPr/>
        </p:nvSpPr>
        <p:spPr bwMode="auto">
          <a:xfrm>
            <a:off x="5486400" y="4343400"/>
            <a:ext cx="1143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b="1" dirty="0"/>
              <a:t>Credit</a:t>
            </a:r>
          </a:p>
        </p:txBody>
      </p:sp>
      <p:sp>
        <p:nvSpPr>
          <p:cNvPr id="23562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23563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54CA35A0-3260-42B9-9FDE-EE97FA210892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600" cy="1069975"/>
          </a:xfrm>
        </p:spPr>
        <p:txBody>
          <a:bodyPr/>
          <a:lstStyle/>
          <a:p>
            <a:pPr eaLnBrk="1" hangingPunct="1"/>
            <a:r>
              <a:rPr lang="en-US"/>
              <a:t>Rules of Debit and Credit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62000" y="2514600"/>
            <a:ext cx="21336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05200" y="2514600"/>
            <a:ext cx="20574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248400" y="2514600"/>
            <a:ext cx="21336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1143794" y="3199606"/>
            <a:ext cx="13716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3886994" y="3199606"/>
            <a:ext cx="13716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6630194" y="3199606"/>
            <a:ext cx="13716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585" name="TextBox 28"/>
          <p:cNvSpPr txBox="1">
            <a:spLocks noChangeArrowheads="1"/>
          </p:cNvSpPr>
          <p:nvPr/>
        </p:nvSpPr>
        <p:spPr bwMode="auto">
          <a:xfrm>
            <a:off x="1219200" y="2057400"/>
            <a:ext cx="1295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b="1"/>
              <a:t>Assets</a:t>
            </a:r>
          </a:p>
        </p:txBody>
      </p:sp>
      <p:sp>
        <p:nvSpPr>
          <p:cNvPr id="24586" name="TextBox 29"/>
          <p:cNvSpPr txBox="1">
            <a:spLocks noChangeArrowheads="1"/>
          </p:cNvSpPr>
          <p:nvPr/>
        </p:nvSpPr>
        <p:spPr bwMode="auto">
          <a:xfrm>
            <a:off x="3733800" y="2057400"/>
            <a:ext cx="1600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b="1"/>
              <a:t>Liabilities</a:t>
            </a:r>
          </a:p>
        </p:txBody>
      </p:sp>
      <p:sp>
        <p:nvSpPr>
          <p:cNvPr id="24587" name="TextBox 30"/>
          <p:cNvSpPr txBox="1">
            <a:spLocks noChangeArrowheads="1"/>
          </p:cNvSpPr>
          <p:nvPr/>
        </p:nvSpPr>
        <p:spPr bwMode="auto">
          <a:xfrm>
            <a:off x="6248400" y="1676400"/>
            <a:ext cx="23622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2400" b="1"/>
              <a:t>Shareholders’ Equity</a:t>
            </a:r>
          </a:p>
        </p:txBody>
      </p:sp>
      <p:sp>
        <p:nvSpPr>
          <p:cNvPr id="33" name="Equal 32"/>
          <p:cNvSpPr/>
          <p:nvPr/>
        </p:nvSpPr>
        <p:spPr>
          <a:xfrm>
            <a:off x="2895600" y="2057400"/>
            <a:ext cx="609600" cy="304800"/>
          </a:xfrm>
          <a:prstGeom prst="mathEqua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5" name="Plus 34"/>
          <p:cNvSpPr/>
          <p:nvPr/>
        </p:nvSpPr>
        <p:spPr>
          <a:xfrm>
            <a:off x="5715000" y="1905000"/>
            <a:ext cx="609600" cy="53340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89215" y="2881744"/>
            <a:ext cx="1143000" cy="2117566"/>
            <a:chOff x="789215" y="2881744"/>
            <a:chExt cx="1143000" cy="2117566"/>
          </a:xfrm>
        </p:grpSpPr>
        <p:sp>
          <p:nvSpPr>
            <p:cNvPr id="36" name="Up Arrow 35"/>
            <p:cNvSpPr/>
            <p:nvPr/>
          </p:nvSpPr>
          <p:spPr>
            <a:xfrm>
              <a:off x="1066799" y="2881744"/>
              <a:ext cx="533400" cy="762000"/>
            </a:xfrm>
            <a:prstGeom prst="upArrow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600" name="TextBox 42"/>
            <p:cNvSpPr txBox="1">
              <a:spLocks noChangeArrowheads="1"/>
            </p:cNvSpPr>
            <p:nvPr/>
          </p:nvSpPr>
          <p:spPr bwMode="auto">
            <a:xfrm>
              <a:off x="789215" y="4167641"/>
              <a:ext cx="1143000" cy="457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400" b="1" dirty="0"/>
                <a:t>Debit</a:t>
              </a:r>
            </a:p>
          </p:txBody>
        </p:sp>
        <p:sp>
          <p:nvSpPr>
            <p:cNvPr id="49" name="Plus 48"/>
            <p:cNvSpPr/>
            <p:nvPr/>
          </p:nvSpPr>
          <p:spPr>
            <a:xfrm>
              <a:off x="1140823" y="4618310"/>
              <a:ext cx="381000" cy="381000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24400" y="2881744"/>
            <a:ext cx="4038600" cy="2133600"/>
            <a:chOff x="4724400" y="2743200"/>
            <a:chExt cx="4038600" cy="2133600"/>
          </a:xfrm>
        </p:grpSpPr>
        <p:sp>
          <p:nvSpPr>
            <p:cNvPr id="40" name="Up Arrow 39"/>
            <p:cNvSpPr/>
            <p:nvPr/>
          </p:nvSpPr>
          <p:spPr>
            <a:xfrm>
              <a:off x="7696200" y="2743200"/>
              <a:ext cx="533400" cy="762000"/>
            </a:xfrm>
            <a:prstGeom prst="upArrow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Up Arrow 40"/>
            <p:cNvSpPr/>
            <p:nvPr/>
          </p:nvSpPr>
          <p:spPr>
            <a:xfrm>
              <a:off x="4953000" y="2743200"/>
              <a:ext cx="533400" cy="762000"/>
            </a:xfrm>
            <a:prstGeom prst="upArrow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604" name="TextBox 46"/>
            <p:cNvSpPr txBox="1">
              <a:spLocks noChangeArrowheads="1"/>
            </p:cNvSpPr>
            <p:nvPr/>
          </p:nvSpPr>
          <p:spPr bwMode="auto">
            <a:xfrm>
              <a:off x="4724400" y="4114800"/>
              <a:ext cx="1143000" cy="457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400" b="1" dirty="0"/>
                <a:t>Credit</a:t>
              </a:r>
            </a:p>
          </p:txBody>
        </p:sp>
        <p:sp>
          <p:nvSpPr>
            <p:cNvPr id="24605" name="TextBox 47"/>
            <p:cNvSpPr txBox="1">
              <a:spLocks noChangeArrowheads="1"/>
            </p:cNvSpPr>
            <p:nvPr/>
          </p:nvSpPr>
          <p:spPr bwMode="auto">
            <a:xfrm>
              <a:off x="7620000" y="4114800"/>
              <a:ext cx="1143000" cy="457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400" b="1"/>
                <a:t>Credit</a:t>
              </a:r>
            </a:p>
          </p:txBody>
        </p:sp>
        <p:sp>
          <p:nvSpPr>
            <p:cNvPr id="50" name="Plus 49"/>
            <p:cNvSpPr/>
            <p:nvPr/>
          </p:nvSpPr>
          <p:spPr>
            <a:xfrm>
              <a:off x="5105400" y="4495800"/>
              <a:ext cx="381000" cy="381000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" name="Plus 50"/>
            <p:cNvSpPr/>
            <p:nvPr/>
          </p:nvSpPr>
          <p:spPr>
            <a:xfrm>
              <a:off x="7924800" y="4495800"/>
              <a:ext cx="381000" cy="381000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46366" y="2911475"/>
            <a:ext cx="5486400" cy="1981200"/>
            <a:chOff x="1905000" y="2819400"/>
            <a:chExt cx="5486400" cy="1981200"/>
          </a:xfrm>
        </p:grpSpPr>
        <p:sp>
          <p:nvSpPr>
            <p:cNvPr id="37" name="Up Arrow 36"/>
            <p:cNvSpPr/>
            <p:nvPr/>
          </p:nvSpPr>
          <p:spPr>
            <a:xfrm rot="10800000">
              <a:off x="6477000" y="2819400"/>
              <a:ext cx="533400" cy="76200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Up Arrow 37"/>
            <p:cNvSpPr/>
            <p:nvPr/>
          </p:nvSpPr>
          <p:spPr>
            <a:xfrm rot="10800000">
              <a:off x="3886200" y="2819400"/>
              <a:ext cx="533400" cy="76200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Up Arrow 38"/>
            <p:cNvSpPr/>
            <p:nvPr/>
          </p:nvSpPr>
          <p:spPr>
            <a:xfrm rot="10800000">
              <a:off x="2057400" y="2819400"/>
              <a:ext cx="533400" cy="76200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601" name="TextBox 43"/>
            <p:cNvSpPr txBox="1">
              <a:spLocks noChangeArrowheads="1"/>
            </p:cNvSpPr>
            <p:nvPr/>
          </p:nvSpPr>
          <p:spPr bwMode="auto">
            <a:xfrm>
              <a:off x="3429000" y="4114800"/>
              <a:ext cx="1143000" cy="457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400" b="1"/>
                <a:t>Debit</a:t>
              </a:r>
            </a:p>
          </p:txBody>
        </p:sp>
        <p:sp>
          <p:nvSpPr>
            <p:cNvPr id="24602" name="TextBox 44"/>
            <p:cNvSpPr txBox="1">
              <a:spLocks noChangeArrowheads="1"/>
            </p:cNvSpPr>
            <p:nvPr/>
          </p:nvSpPr>
          <p:spPr bwMode="auto">
            <a:xfrm>
              <a:off x="6248400" y="4114800"/>
              <a:ext cx="1143000" cy="457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400" b="1"/>
                <a:t>Debit</a:t>
              </a:r>
            </a:p>
          </p:txBody>
        </p:sp>
        <p:sp>
          <p:nvSpPr>
            <p:cNvPr id="24603" name="TextBox 45"/>
            <p:cNvSpPr txBox="1">
              <a:spLocks noChangeArrowheads="1"/>
            </p:cNvSpPr>
            <p:nvPr/>
          </p:nvSpPr>
          <p:spPr bwMode="auto">
            <a:xfrm>
              <a:off x="1905000" y="4114800"/>
              <a:ext cx="1143000" cy="457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400" b="1" dirty="0"/>
                <a:t>Credit</a:t>
              </a:r>
            </a:p>
          </p:txBody>
        </p:sp>
        <p:sp>
          <p:nvSpPr>
            <p:cNvPr id="52" name="Minus 51"/>
            <p:cNvSpPr/>
            <p:nvPr/>
          </p:nvSpPr>
          <p:spPr>
            <a:xfrm>
              <a:off x="2209800" y="4648200"/>
              <a:ext cx="457200" cy="1524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" name="Minus 52"/>
            <p:cNvSpPr/>
            <p:nvPr/>
          </p:nvSpPr>
          <p:spPr>
            <a:xfrm>
              <a:off x="6629400" y="4648200"/>
              <a:ext cx="457200" cy="1524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" name="Minus 53"/>
            <p:cNvSpPr/>
            <p:nvPr/>
          </p:nvSpPr>
          <p:spPr>
            <a:xfrm>
              <a:off x="3657600" y="4648200"/>
              <a:ext cx="457200" cy="1524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4612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24613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73C2BD64-FF62-42E8-A64D-6827EE448293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755775"/>
          </a:xfrm>
        </p:spPr>
        <p:txBody>
          <a:bodyPr/>
          <a:lstStyle/>
          <a:p>
            <a:pPr eaLnBrk="1" hangingPunct="1"/>
            <a:r>
              <a:rPr lang="en-US"/>
              <a:t>Additional Shareholders’ Equity Accounts: Revenues &amp; Expenses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2209800"/>
            <a:ext cx="1905000" cy="3276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Assets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19400" y="2209800"/>
            <a:ext cx="2057400" cy="1600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Liabilities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3810000"/>
            <a:ext cx="2057400" cy="16002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Shareholders’ Equity</a:t>
            </a:r>
          </a:p>
        </p:txBody>
      </p:sp>
      <p:sp>
        <p:nvSpPr>
          <p:cNvPr id="9" name="Trapezoid 8"/>
          <p:cNvSpPr/>
          <p:nvPr/>
        </p:nvSpPr>
        <p:spPr>
          <a:xfrm rot="16200000">
            <a:off x="5067300" y="2781300"/>
            <a:ext cx="3276600" cy="3657600"/>
          </a:xfrm>
          <a:prstGeom prst="trapezoid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607" name="TextBox 9"/>
          <p:cNvSpPr txBox="1">
            <a:spLocks noChangeArrowheads="1"/>
          </p:cNvSpPr>
          <p:nvPr/>
        </p:nvSpPr>
        <p:spPr bwMode="auto">
          <a:xfrm>
            <a:off x="6172200" y="3429000"/>
            <a:ext cx="18288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/>
              <a:t>Share Capital</a:t>
            </a:r>
          </a:p>
        </p:txBody>
      </p:sp>
      <p:sp>
        <p:nvSpPr>
          <p:cNvPr id="25608" name="TextBox 10"/>
          <p:cNvSpPr txBox="1">
            <a:spLocks noChangeArrowheads="1"/>
          </p:cNvSpPr>
          <p:nvPr/>
        </p:nvSpPr>
        <p:spPr bwMode="auto">
          <a:xfrm>
            <a:off x="5257800" y="3886200"/>
            <a:ext cx="3200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/>
              <a:t>Beginning Retained Earnings</a:t>
            </a:r>
          </a:p>
        </p:txBody>
      </p:sp>
      <p:sp>
        <p:nvSpPr>
          <p:cNvPr id="25609" name="TextBox 11"/>
          <p:cNvSpPr txBox="1">
            <a:spLocks noChangeArrowheads="1"/>
          </p:cNvSpPr>
          <p:nvPr/>
        </p:nvSpPr>
        <p:spPr bwMode="auto">
          <a:xfrm>
            <a:off x="6477000" y="4419600"/>
            <a:ext cx="1371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/>
              <a:t>Revenues</a:t>
            </a:r>
          </a:p>
        </p:txBody>
      </p:sp>
      <p:sp>
        <p:nvSpPr>
          <p:cNvPr id="25610" name="TextBox 12"/>
          <p:cNvSpPr txBox="1">
            <a:spLocks noChangeArrowheads="1"/>
          </p:cNvSpPr>
          <p:nvPr/>
        </p:nvSpPr>
        <p:spPr bwMode="auto">
          <a:xfrm>
            <a:off x="6400800" y="4876800"/>
            <a:ext cx="15240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/>
              <a:t>Expenses</a:t>
            </a:r>
          </a:p>
        </p:txBody>
      </p:sp>
      <p:sp>
        <p:nvSpPr>
          <p:cNvPr id="25611" name="TextBox 13"/>
          <p:cNvSpPr txBox="1">
            <a:spLocks noChangeArrowheads="1"/>
          </p:cNvSpPr>
          <p:nvPr/>
        </p:nvSpPr>
        <p:spPr bwMode="auto">
          <a:xfrm>
            <a:off x="6400800" y="5410200"/>
            <a:ext cx="14478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/>
              <a:t>Dividends</a:t>
            </a:r>
          </a:p>
        </p:txBody>
      </p:sp>
      <p:sp>
        <p:nvSpPr>
          <p:cNvPr id="15" name="Minus 14"/>
          <p:cNvSpPr/>
          <p:nvPr/>
        </p:nvSpPr>
        <p:spPr>
          <a:xfrm>
            <a:off x="6934200" y="4724400"/>
            <a:ext cx="228600" cy="1524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613" name="TextBox 16"/>
          <p:cNvSpPr txBox="1">
            <a:spLocks noChangeArrowheads="1"/>
          </p:cNvSpPr>
          <p:nvPr/>
        </p:nvSpPr>
        <p:spPr bwMode="auto">
          <a:xfrm>
            <a:off x="6858000" y="3581400"/>
            <a:ext cx="381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b="1"/>
              <a:t>+</a:t>
            </a:r>
          </a:p>
        </p:txBody>
      </p:sp>
      <p:sp>
        <p:nvSpPr>
          <p:cNvPr id="25614" name="TextBox 17"/>
          <p:cNvSpPr txBox="1">
            <a:spLocks noChangeArrowheads="1"/>
          </p:cNvSpPr>
          <p:nvPr/>
        </p:nvSpPr>
        <p:spPr bwMode="auto">
          <a:xfrm>
            <a:off x="6858000" y="4114800"/>
            <a:ext cx="304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 b="1"/>
              <a:t>+</a:t>
            </a:r>
          </a:p>
        </p:txBody>
      </p:sp>
      <p:sp>
        <p:nvSpPr>
          <p:cNvPr id="19" name="Minus 18"/>
          <p:cNvSpPr/>
          <p:nvPr/>
        </p:nvSpPr>
        <p:spPr>
          <a:xfrm>
            <a:off x="6934200" y="5257800"/>
            <a:ext cx="228600" cy="1524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616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25617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890ADEC4-31C4-40E0-B1AC-48C548C59918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600" cy="914400"/>
          </a:xfrm>
        </p:spPr>
        <p:txBody>
          <a:bodyPr/>
          <a:lstStyle/>
          <a:p>
            <a:pPr eaLnBrk="1" hangingPunct="1"/>
            <a:r>
              <a:rPr lang="en-US"/>
              <a:t>Rules of Debit and Credit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2133600"/>
            <a:ext cx="1447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43400" y="2133600"/>
            <a:ext cx="17526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7000" y="2133600"/>
            <a:ext cx="22860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457994" y="2666206"/>
            <a:ext cx="9144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648994" y="2666206"/>
            <a:ext cx="1066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7011194" y="2742406"/>
            <a:ext cx="12192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633" name="TextBox 28"/>
          <p:cNvSpPr txBox="1">
            <a:spLocks noChangeArrowheads="1"/>
          </p:cNvSpPr>
          <p:nvPr/>
        </p:nvSpPr>
        <p:spPr bwMode="auto">
          <a:xfrm>
            <a:off x="304800" y="1752600"/>
            <a:ext cx="1295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 b="1"/>
              <a:t>Assets</a:t>
            </a:r>
          </a:p>
        </p:txBody>
      </p:sp>
      <p:sp>
        <p:nvSpPr>
          <p:cNvPr id="26634" name="TextBox 29"/>
          <p:cNvSpPr txBox="1">
            <a:spLocks noChangeArrowheads="1"/>
          </p:cNvSpPr>
          <p:nvPr/>
        </p:nvSpPr>
        <p:spPr bwMode="auto">
          <a:xfrm>
            <a:off x="2057400" y="1752600"/>
            <a:ext cx="16002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 b="1"/>
              <a:t>Liabilities</a:t>
            </a:r>
          </a:p>
        </p:txBody>
      </p:sp>
      <p:sp>
        <p:nvSpPr>
          <p:cNvPr id="26635" name="TextBox 30"/>
          <p:cNvSpPr txBox="1">
            <a:spLocks noChangeArrowheads="1"/>
          </p:cNvSpPr>
          <p:nvPr/>
        </p:nvSpPr>
        <p:spPr bwMode="auto">
          <a:xfrm>
            <a:off x="4495800" y="1295400"/>
            <a:ext cx="3657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2400" b="1"/>
              <a:t>Shareholders’ Equity</a:t>
            </a:r>
          </a:p>
        </p:txBody>
      </p:sp>
      <p:sp>
        <p:nvSpPr>
          <p:cNvPr id="33" name="Equal 32"/>
          <p:cNvSpPr/>
          <p:nvPr/>
        </p:nvSpPr>
        <p:spPr>
          <a:xfrm>
            <a:off x="1524000" y="1905000"/>
            <a:ext cx="381000" cy="152400"/>
          </a:xfrm>
          <a:prstGeom prst="mathEqua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6639" name="TextBox 42"/>
          <p:cNvSpPr txBox="1">
            <a:spLocks noChangeArrowheads="1"/>
          </p:cNvSpPr>
          <p:nvPr/>
        </p:nvSpPr>
        <p:spPr bwMode="auto">
          <a:xfrm>
            <a:off x="76200" y="2667000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/>
              <a:t>Debit</a:t>
            </a:r>
          </a:p>
        </p:txBody>
      </p:sp>
      <p:sp>
        <p:nvSpPr>
          <p:cNvPr id="50" name="Plus 49"/>
          <p:cNvSpPr/>
          <p:nvPr/>
        </p:nvSpPr>
        <p:spPr>
          <a:xfrm>
            <a:off x="3733800" y="1752600"/>
            <a:ext cx="381000" cy="38100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981200" y="2133600"/>
            <a:ext cx="16002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2286794" y="2590006"/>
            <a:ext cx="9144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646" name="TextBox 60"/>
          <p:cNvSpPr txBox="1">
            <a:spLocks noChangeArrowheads="1"/>
          </p:cNvSpPr>
          <p:nvPr/>
        </p:nvSpPr>
        <p:spPr bwMode="auto">
          <a:xfrm>
            <a:off x="2743200" y="2667000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/>
              <a:t>Credit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14400" y="2667000"/>
            <a:ext cx="1905000" cy="396240"/>
            <a:chOff x="1440" y="4200"/>
            <a:chExt cx="3000" cy="624"/>
          </a:xfrm>
        </p:grpSpPr>
        <p:sp>
          <p:nvSpPr>
            <p:cNvPr id="26643" name="TextBox 41"/>
            <p:cNvSpPr txBox="1">
              <a:spLocks noChangeArrowheads="1"/>
            </p:cNvSpPr>
            <p:nvPr/>
          </p:nvSpPr>
          <p:spPr bwMode="auto">
            <a:xfrm>
              <a:off x="1440" y="4200"/>
              <a:ext cx="1440" cy="6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000" dirty="0"/>
                <a:t>Credit</a:t>
              </a:r>
            </a:p>
          </p:txBody>
        </p:sp>
        <p:sp>
          <p:nvSpPr>
            <p:cNvPr id="26647" name="TextBox 61"/>
            <p:cNvSpPr txBox="1">
              <a:spLocks noChangeArrowheads="1"/>
            </p:cNvSpPr>
            <p:nvPr/>
          </p:nvSpPr>
          <p:spPr bwMode="auto">
            <a:xfrm>
              <a:off x="3000" y="4200"/>
              <a:ext cx="1440" cy="6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000"/>
                <a:t>Debit</a:t>
              </a:r>
            </a:p>
          </p:txBody>
        </p:sp>
      </p:grpSp>
      <p:sp>
        <p:nvSpPr>
          <p:cNvPr id="26648" name="TextBox 63"/>
          <p:cNvSpPr txBox="1">
            <a:spLocks noChangeArrowheads="1"/>
          </p:cNvSpPr>
          <p:nvPr/>
        </p:nvSpPr>
        <p:spPr bwMode="auto">
          <a:xfrm>
            <a:off x="4191000" y="1752600"/>
            <a:ext cx="2057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 b="1"/>
              <a:t>Share Capital</a:t>
            </a:r>
          </a:p>
        </p:txBody>
      </p:sp>
      <p:sp>
        <p:nvSpPr>
          <p:cNvPr id="26649" name="TextBox 64"/>
          <p:cNvSpPr txBox="1">
            <a:spLocks noChangeArrowheads="1"/>
          </p:cNvSpPr>
          <p:nvPr/>
        </p:nvSpPr>
        <p:spPr bwMode="auto">
          <a:xfrm>
            <a:off x="6400800" y="1752600"/>
            <a:ext cx="2438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 b="1"/>
              <a:t>Retained earnings</a:t>
            </a: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7239794" y="5561806"/>
            <a:ext cx="10668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4648994" y="5561806"/>
            <a:ext cx="10668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5868194" y="4037806"/>
            <a:ext cx="1066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781800" y="5029200"/>
            <a:ext cx="1905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114800" y="5029200"/>
            <a:ext cx="20574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410200" y="3505200"/>
            <a:ext cx="20574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656" name="TextBox 79"/>
          <p:cNvSpPr txBox="1">
            <a:spLocks noChangeArrowheads="1"/>
          </p:cNvSpPr>
          <p:nvPr/>
        </p:nvSpPr>
        <p:spPr bwMode="auto">
          <a:xfrm>
            <a:off x="5638800" y="3124200"/>
            <a:ext cx="1524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Dividends</a:t>
            </a:r>
          </a:p>
        </p:txBody>
      </p:sp>
      <p:sp>
        <p:nvSpPr>
          <p:cNvPr id="26657" name="TextBox 80"/>
          <p:cNvSpPr txBox="1">
            <a:spLocks noChangeArrowheads="1"/>
          </p:cNvSpPr>
          <p:nvPr/>
        </p:nvSpPr>
        <p:spPr bwMode="auto">
          <a:xfrm>
            <a:off x="7086600" y="4648200"/>
            <a:ext cx="13716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Expenses</a:t>
            </a:r>
          </a:p>
        </p:txBody>
      </p:sp>
      <p:sp>
        <p:nvSpPr>
          <p:cNvPr id="26658" name="TextBox 81"/>
          <p:cNvSpPr txBox="1">
            <a:spLocks noChangeArrowheads="1"/>
          </p:cNvSpPr>
          <p:nvPr/>
        </p:nvSpPr>
        <p:spPr bwMode="auto">
          <a:xfrm>
            <a:off x="4572000" y="4648200"/>
            <a:ext cx="1524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 b="1" dirty="0"/>
              <a:t>Revenue</a:t>
            </a:r>
          </a:p>
        </p:txBody>
      </p:sp>
      <p:sp>
        <p:nvSpPr>
          <p:cNvPr id="26663" name="TextBox 88"/>
          <p:cNvSpPr txBox="1">
            <a:spLocks noChangeArrowheads="1"/>
          </p:cNvSpPr>
          <p:nvPr/>
        </p:nvSpPr>
        <p:spPr bwMode="auto">
          <a:xfrm>
            <a:off x="6553200" y="4230688"/>
            <a:ext cx="6096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6665" name="TextBox 91"/>
          <p:cNvSpPr txBox="1">
            <a:spLocks noChangeArrowheads="1"/>
          </p:cNvSpPr>
          <p:nvPr/>
        </p:nvSpPr>
        <p:spPr bwMode="auto">
          <a:xfrm>
            <a:off x="7848600" y="5735638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 dirty="0"/>
              <a:t>Credit</a:t>
            </a:r>
          </a:p>
        </p:txBody>
      </p:sp>
      <p:sp>
        <p:nvSpPr>
          <p:cNvPr id="26666" name="TextBox 92"/>
          <p:cNvSpPr txBox="1">
            <a:spLocks noChangeArrowheads="1"/>
          </p:cNvSpPr>
          <p:nvPr/>
        </p:nvSpPr>
        <p:spPr bwMode="auto">
          <a:xfrm>
            <a:off x="6400800" y="4171950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/>
              <a:t>Credit</a:t>
            </a:r>
          </a:p>
        </p:txBody>
      </p:sp>
      <p:sp>
        <p:nvSpPr>
          <p:cNvPr id="26667" name="TextBox 93"/>
          <p:cNvSpPr txBox="1">
            <a:spLocks noChangeArrowheads="1"/>
          </p:cNvSpPr>
          <p:nvPr/>
        </p:nvSpPr>
        <p:spPr bwMode="auto">
          <a:xfrm>
            <a:off x="5181600" y="2667000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/>
              <a:t>Credit</a:t>
            </a:r>
          </a:p>
        </p:txBody>
      </p:sp>
      <p:sp>
        <p:nvSpPr>
          <p:cNvPr id="26668" name="TextBox 94"/>
          <p:cNvSpPr txBox="1">
            <a:spLocks noChangeArrowheads="1"/>
          </p:cNvSpPr>
          <p:nvPr/>
        </p:nvSpPr>
        <p:spPr bwMode="auto">
          <a:xfrm>
            <a:off x="7620000" y="2667000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/>
              <a:t>Credit</a:t>
            </a:r>
          </a:p>
        </p:txBody>
      </p:sp>
      <p:sp>
        <p:nvSpPr>
          <p:cNvPr id="26669" name="TextBox 95"/>
          <p:cNvSpPr txBox="1">
            <a:spLocks noChangeArrowheads="1"/>
          </p:cNvSpPr>
          <p:nvPr/>
        </p:nvSpPr>
        <p:spPr bwMode="auto">
          <a:xfrm>
            <a:off x="5181600" y="5678488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 dirty="0"/>
              <a:t>Credit</a:t>
            </a:r>
          </a:p>
        </p:txBody>
      </p:sp>
      <p:sp>
        <p:nvSpPr>
          <p:cNvPr id="26675" name="TextBox 101"/>
          <p:cNvSpPr txBox="1">
            <a:spLocks noChangeArrowheads="1"/>
          </p:cNvSpPr>
          <p:nvPr/>
        </p:nvSpPr>
        <p:spPr bwMode="auto">
          <a:xfrm>
            <a:off x="8077200" y="5830888"/>
            <a:ext cx="6096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03" name="Plus 102"/>
          <p:cNvSpPr/>
          <p:nvPr/>
        </p:nvSpPr>
        <p:spPr>
          <a:xfrm>
            <a:off x="381000" y="2971800"/>
            <a:ext cx="228600" cy="228600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4" name="Plus 103"/>
          <p:cNvSpPr/>
          <p:nvPr/>
        </p:nvSpPr>
        <p:spPr>
          <a:xfrm>
            <a:off x="3048000" y="2971800"/>
            <a:ext cx="228600" cy="228600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5" name="Plus 104"/>
          <p:cNvSpPr/>
          <p:nvPr/>
        </p:nvSpPr>
        <p:spPr>
          <a:xfrm>
            <a:off x="5562600" y="6019800"/>
            <a:ext cx="228600" cy="228600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6" name="Plus 105"/>
          <p:cNvSpPr/>
          <p:nvPr/>
        </p:nvSpPr>
        <p:spPr>
          <a:xfrm>
            <a:off x="7924800" y="2971800"/>
            <a:ext cx="228600" cy="228600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7" name="Plus 106"/>
          <p:cNvSpPr/>
          <p:nvPr/>
        </p:nvSpPr>
        <p:spPr>
          <a:xfrm>
            <a:off x="5486400" y="2971800"/>
            <a:ext cx="228600" cy="228600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6683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 dirty="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26684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570660EF-8671-4FDB-A8AE-3AF53F068FA2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Up Arrow 63"/>
          <p:cNvSpPr/>
          <p:nvPr/>
        </p:nvSpPr>
        <p:spPr>
          <a:xfrm>
            <a:off x="228600" y="2286000"/>
            <a:ext cx="533400" cy="4572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6800" y="2286000"/>
            <a:ext cx="1524000" cy="1098550"/>
            <a:chOff x="1680" y="3600"/>
            <a:chExt cx="2400" cy="1730"/>
          </a:xfrm>
        </p:grpSpPr>
        <p:sp>
          <p:nvSpPr>
            <p:cNvPr id="26660" name="TextBox 85"/>
            <p:cNvSpPr txBox="1">
              <a:spLocks noChangeArrowheads="1"/>
            </p:cNvSpPr>
            <p:nvPr/>
          </p:nvSpPr>
          <p:spPr bwMode="auto">
            <a:xfrm>
              <a:off x="3480" y="4320"/>
              <a:ext cx="480" cy="10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3600" b="1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664" name="TextBox 89"/>
            <p:cNvSpPr txBox="1">
              <a:spLocks noChangeArrowheads="1"/>
            </p:cNvSpPr>
            <p:nvPr/>
          </p:nvSpPr>
          <p:spPr bwMode="auto">
            <a:xfrm>
              <a:off x="1800" y="4320"/>
              <a:ext cx="720" cy="10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0" name="Up Arrow 59"/>
            <p:cNvSpPr/>
            <p:nvPr/>
          </p:nvSpPr>
          <p:spPr>
            <a:xfrm rot="10800000">
              <a:off x="3240" y="3600"/>
              <a:ext cx="840" cy="72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5" name="Up Arrow 64"/>
            <p:cNvSpPr/>
            <p:nvPr/>
          </p:nvSpPr>
          <p:spPr>
            <a:xfrm rot="10800000">
              <a:off x="1680" y="3600"/>
              <a:ext cx="840" cy="72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6" name="Up Arrow 65"/>
          <p:cNvSpPr/>
          <p:nvPr/>
        </p:nvSpPr>
        <p:spPr>
          <a:xfrm>
            <a:off x="2895600" y="2286000"/>
            <a:ext cx="533400" cy="4572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5" name="Up Arrow 74"/>
          <p:cNvSpPr/>
          <p:nvPr/>
        </p:nvSpPr>
        <p:spPr>
          <a:xfrm rot="10800000">
            <a:off x="6553200" y="3733800"/>
            <a:ext cx="533400" cy="4572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6" name="Up Arrow 75"/>
          <p:cNvSpPr/>
          <p:nvPr/>
        </p:nvSpPr>
        <p:spPr>
          <a:xfrm>
            <a:off x="5334000" y="2286000"/>
            <a:ext cx="533400" cy="4572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562600" y="3733800"/>
            <a:ext cx="2209800" cy="2514600"/>
            <a:chOff x="5562600" y="3733800"/>
            <a:chExt cx="2209800" cy="2514600"/>
          </a:xfrm>
        </p:grpSpPr>
        <p:sp>
          <p:nvSpPr>
            <p:cNvPr id="26670" name="TextBox 96"/>
            <p:cNvSpPr txBox="1">
              <a:spLocks noChangeArrowheads="1"/>
            </p:cNvSpPr>
            <p:nvPr/>
          </p:nvSpPr>
          <p:spPr bwMode="auto">
            <a:xfrm>
              <a:off x="5562600" y="4171950"/>
              <a:ext cx="914400" cy="396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000"/>
                <a:t>Debit</a:t>
              </a:r>
            </a:p>
          </p:txBody>
        </p:sp>
        <p:sp>
          <p:nvSpPr>
            <p:cNvPr id="26674" name="TextBox 100"/>
            <p:cNvSpPr txBox="1">
              <a:spLocks noChangeArrowheads="1"/>
            </p:cNvSpPr>
            <p:nvPr/>
          </p:nvSpPr>
          <p:spPr bwMode="auto">
            <a:xfrm>
              <a:off x="6858000" y="5715000"/>
              <a:ext cx="914400" cy="396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000" dirty="0"/>
                <a:t>Debit</a:t>
              </a:r>
            </a:p>
          </p:txBody>
        </p:sp>
        <p:sp>
          <p:nvSpPr>
            <p:cNvPr id="108" name="Plus 107"/>
            <p:cNvSpPr/>
            <p:nvPr/>
          </p:nvSpPr>
          <p:spPr>
            <a:xfrm>
              <a:off x="7162800" y="6019800"/>
              <a:ext cx="228600" cy="22860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Plus 108"/>
            <p:cNvSpPr/>
            <p:nvPr/>
          </p:nvSpPr>
          <p:spPr>
            <a:xfrm>
              <a:off x="5867400" y="4495800"/>
              <a:ext cx="228600" cy="22860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8" name="Up Arrow 67"/>
            <p:cNvSpPr/>
            <p:nvPr/>
          </p:nvSpPr>
          <p:spPr>
            <a:xfrm>
              <a:off x="5715000" y="3733800"/>
              <a:ext cx="533400" cy="457200"/>
            </a:xfrm>
            <a:prstGeom prst="upArrow">
              <a:avLst/>
            </a:prstGeom>
            <a:solidFill>
              <a:srgbClr val="A80C0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8" name="Up Arrow 77"/>
            <p:cNvSpPr/>
            <p:nvPr/>
          </p:nvSpPr>
          <p:spPr>
            <a:xfrm>
              <a:off x="7086600" y="5257800"/>
              <a:ext cx="533400" cy="45720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9" name="Up Arrow 78"/>
          <p:cNvSpPr/>
          <p:nvPr/>
        </p:nvSpPr>
        <p:spPr>
          <a:xfrm rot="10800000">
            <a:off x="7924800" y="5257800"/>
            <a:ext cx="533400" cy="4572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0" name="Up Arrow 79"/>
          <p:cNvSpPr/>
          <p:nvPr/>
        </p:nvSpPr>
        <p:spPr>
          <a:xfrm>
            <a:off x="5334000" y="5181600"/>
            <a:ext cx="533400" cy="4572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43400" y="2286000"/>
            <a:ext cx="3352800" cy="4110038"/>
            <a:chOff x="4343400" y="2286000"/>
            <a:chExt cx="3352800" cy="4110038"/>
          </a:xfrm>
        </p:grpSpPr>
        <p:sp>
          <p:nvSpPr>
            <p:cNvPr id="26659" name="TextBox 83"/>
            <p:cNvSpPr txBox="1">
              <a:spLocks noChangeArrowheads="1"/>
            </p:cNvSpPr>
            <p:nvPr/>
          </p:nvSpPr>
          <p:spPr bwMode="auto">
            <a:xfrm>
              <a:off x="4495800" y="5754688"/>
              <a:ext cx="609600" cy="6413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661" name="TextBox 86"/>
            <p:cNvSpPr txBox="1">
              <a:spLocks noChangeArrowheads="1"/>
            </p:cNvSpPr>
            <p:nvPr/>
          </p:nvSpPr>
          <p:spPr bwMode="auto">
            <a:xfrm>
              <a:off x="7010400" y="2706688"/>
              <a:ext cx="609600" cy="6413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3600" b="1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662" name="TextBox 87"/>
            <p:cNvSpPr txBox="1">
              <a:spLocks noChangeArrowheads="1"/>
            </p:cNvSpPr>
            <p:nvPr/>
          </p:nvSpPr>
          <p:spPr bwMode="auto">
            <a:xfrm>
              <a:off x="4495800" y="2743200"/>
              <a:ext cx="609600" cy="6413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671" name="TextBox 97"/>
            <p:cNvSpPr txBox="1">
              <a:spLocks noChangeArrowheads="1"/>
            </p:cNvSpPr>
            <p:nvPr/>
          </p:nvSpPr>
          <p:spPr bwMode="auto">
            <a:xfrm>
              <a:off x="6781800" y="2647950"/>
              <a:ext cx="914400" cy="396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000"/>
                <a:t>Debit</a:t>
              </a:r>
            </a:p>
          </p:txBody>
        </p:sp>
        <p:sp>
          <p:nvSpPr>
            <p:cNvPr id="26672" name="TextBox 98"/>
            <p:cNvSpPr txBox="1">
              <a:spLocks noChangeArrowheads="1"/>
            </p:cNvSpPr>
            <p:nvPr/>
          </p:nvSpPr>
          <p:spPr bwMode="auto">
            <a:xfrm>
              <a:off x="4343400" y="2667000"/>
              <a:ext cx="914400" cy="396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000"/>
                <a:t>Debit</a:t>
              </a:r>
            </a:p>
          </p:txBody>
        </p:sp>
        <p:sp>
          <p:nvSpPr>
            <p:cNvPr id="26673" name="TextBox 99"/>
            <p:cNvSpPr txBox="1">
              <a:spLocks noChangeArrowheads="1"/>
            </p:cNvSpPr>
            <p:nvPr/>
          </p:nvSpPr>
          <p:spPr bwMode="auto">
            <a:xfrm>
              <a:off x="4343400" y="5678488"/>
              <a:ext cx="914400" cy="396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000" dirty="0"/>
                <a:t>Debit</a:t>
              </a:r>
            </a:p>
          </p:txBody>
        </p:sp>
        <p:sp>
          <p:nvSpPr>
            <p:cNvPr id="67" name="Up Arrow 66"/>
            <p:cNvSpPr/>
            <p:nvPr/>
          </p:nvSpPr>
          <p:spPr>
            <a:xfrm rot="10800000">
              <a:off x="4495800" y="2286000"/>
              <a:ext cx="533400" cy="45720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7" name="Up Arrow 76"/>
            <p:cNvSpPr/>
            <p:nvPr/>
          </p:nvSpPr>
          <p:spPr>
            <a:xfrm rot="10800000">
              <a:off x="4495800" y="5181600"/>
              <a:ext cx="533400" cy="45720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1" name="Up Arrow 80"/>
            <p:cNvSpPr/>
            <p:nvPr/>
          </p:nvSpPr>
          <p:spPr>
            <a:xfrm rot="10800000">
              <a:off x="6934200" y="2286000"/>
              <a:ext cx="533400" cy="45720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2" name="Up Arrow 81"/>
          <p:cNvSpPr/>
          <p:nvPr/>
        </p:nvSpPr>
        <p:spPr>
          <a:xfrm>
            <a:off x="7772400" y="2286000"/>
            <a:ext cx="533400" cy="457200"/>
          </a:xfrm>
          <a:prstGeom prst="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/>
              <a:t>Normal Balances of Accounts</a:t>
            </a:r>
          </a:p>
        </p:txBody>
      </p:sp>
      <p:graphicFrame>
        <p:nvGraphicFramePr>
          <p:cNvPr id="44076" name="Group 44"/>
          <p:cNvGraphicFramePr>
            <a:graphicFrameLocks noGrp="1"/>
          </p:cNvGraphicFramePr>
          <p:nvPr/>
        </p:nvGraphicFramePr>
        <p:xfrm>
          <a:off x="1066800" y="2362200"/>
          <a:ext cx="6553200" cy="3352800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Assets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Debit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Liabilities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Shareholders’ Equity overall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Share capital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Retained earnings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Dividends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Debit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Revenues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Expenses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Debit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1001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41002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BF2C6678-4F71-4C3D-9F2B-65CAB3D85628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1828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1 minute to fill out what is the normal balance of each type of account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975"/>
          </a:xfrm>
        </p:spPr>
        <p:txBody>
          <a:bodyPr/>
          <a:lstStyle/>
          <a:p>
            <a:pPr eaLnBrk="1" hangingPunct="1"/>
            <a:r>
              <a:rPr lang="en-US"/>
              <a:t>Normal Balances of Accounts</a:t>
            </a:r>
          </a:p>
        </p:txBody>
      </p:sp>
      <p:graphicFrame>
        <p:nvGraphicFramePr>
          <p:cNvPr id="44076" name="Group 44"/>
          <p:cNvGraphicFramePr>
            <a:graphicFrameLocks noGrp="1"/>
          </p:cNvGraphicFramePr>
          <p:nvPr/>
        </p:nvGraphicFramePr>
        <p:xfrm>
          <a:off x="990600" y="2514600"/>
          <a:ext cx="6553200" cy="3352800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Assets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Debit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Liabilities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Shareholders’ Equity overall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Share capital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Retained earnings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Dividends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Debit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Revenues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652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Expenses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Debit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6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1001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41002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BF2C6678-4F71-4C3D-9F2B-65CAB3D85628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05164689-D826-4667-8838-1FA739E26824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2057400"/>
            <a:ext cx="8763000" cy="32995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The Journal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u="sng" dirty="0">
                <a:solidFill>
                  <a:srgbClr val="FF0000"/>
                </a:solidFill>
              </a:rPr>
              <a:t>Chronological</a:t>
            </a:r>
            <a:r>
              <a:rPr lang="en-US" dirty="0"/>
              <a:t> record of transactions</a:t>
            </a:r>
          </a:p>
          <a:p>
            <a:pPr eaLnBrk="1" hangingPunct="1"/>
            <a:r>
              <a:rPr lang="en-US" dirty="0"/>
              <a:t>Three steps</a:t>
            </a:r>
          </a:p>
          <a:p>
            <a:pPr lvl="1" eaLnBrk="1" hangingPunct="1"/>
            <a:r>
              <a:rPr lang="en-US" dirty="0"/>
              <a:t>1. Specify each </a:t>
            </a:r>
            <a:r>
              <a:rPr lang="en-US" u="sng" dirty="0"/>
              <a:t>account</a:t>
            </a:r>
            <a:r>
              <a:rPr lang="en-US" dirty="0"/>
              <a:t> affected by the transaction and classify by type</a:t>
            </a:r>
          </a:p>
          <a:p>
            <a:pPr lvl="1" eaLnBrk="1" hangingPunct="1"/>
            <a:r>
              <a:rPr lang="en-US" dirty="0"/>
              <a:t>2. Determine if each account is </a:t>
            </a:r>
            <a:r>
              <a:rPr lang="en-US" u="sng" dirty="0"/>
              <a:t>increased or decreased</a:t>
            </a:r>
          </a:p>
          <a:p>
            <a:pPr lvl="2" eaLnBrk="1" hangingPunct="1"/>
            <a:r>
              <a:rPr lang="en-US" dirty="0">
                <a:solidFill>
                  <a:srgbClr val="FF0000"/>
                </a:solidFill>
              </a:rPr>
              <a:t>Use debit credit rules</a:t>
            </a:r>
          </a:p>
          <a:p>
            <a:pPr lvl="1" eaLnBrk="1" hangingPunct="1"/>
            <a:r>
              <a:rPr lang="en-US" u="sng" dirty="0"/>
              <a:t>3. Record</a:t>
            </a:r>
            <a:r>
              <a:rPr lang="en-US" dirty="0"/>
              <a:t> in journal with amount (called an </a:t>
            </a:r>
            <a:r>
              <a:rPr lang="en-US" u="sng" dirty="0"/>
              <a:t>entry</a:t>
            </a:r>
            <a:r>
              <a:rPr lang="en-US" dirty="0"/>
              <a:t> or </a:t>
            </a:r>
            <a:r>
              <a:rPr lang="en-US" u="sng" dirty="0"/>
              <a:t>journal entry</a:t>
            </a:r>
            <a:r>
              <a:rPr lang="en-US" dirty="0"/>
              <a:t>)</a:t>
            </a:r>
          </a:p>
        </p:txBody>
      </p:sp>
      <p:sp>
        <p:nvSpPr>
          <p:cNvPr id="28676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28677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847F8885-C171-43F5-8C56-B54995C2B687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4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066800"/>
          </a:xfrm>
        </p:spPr>
        <p:txBody>
          <a:bodyPr/>
          <a:lstStyle/>
          <a:p>
            <a:r>
              <a:rPr lang="en-US" dirty="0"/>
              <a:t>ShineBrite Car Wash, Inc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1946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9F86B5D4-B6B0-401C-94A3-7EFEE0E3D4DC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2400" y="1143000"/>
          <a:ext cx="8763000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1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Gray and a few friends invest $50,000 to open ShineBrite Car Wash, and the business issues ordinary share capital to the shareholders.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ShineBrite purchases land for a new location and pays cash of $40,000.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business buys supplies on account, agreeing to pay $3,700 within 30 days.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ShineBrite earns $7,000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cash) of service revenue by providing services for customers.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ShineBrite performs $3,000 of service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account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During the month, ShineBrite Car Wash pays $2,700 for the following expenses: equipment rent, $1,100; employee salaries, $1,200; and utilities, $400.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ShineBrite pays $1,900 on account, which means to pay off an account payable.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 Gray paid $30,000 to remodel his home.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transaction 5, ShineBrite performed services on account. The business now collects $1,000. (We say that ShineBrite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collects the cash on account</a:t>
                      </a: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ShineBrite sells half of the land they purchased for $22,000.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ShineBrite Car Wash declares a dividend and pays the shareholders $2,100 cash.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00800" y="6858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Reporting entity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5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/>
              <a:t>Journal Entry Example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95300" y="2209800"/>
          <a:ext cx="8229600" cy="222885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4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JOURNAL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Trans#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Accounts and explanation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Debit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Cash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50,000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    Share Capital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50,000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Issued ordinary shares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733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29734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96288" y="6492875"/>
            <a:ext cx="747712" cy="365125"/>
          </a:xfrm>
          <a:noFill/>
          <a:ln>
            <a:miter lim="800000"/>
          </a:ln>
        </p:spPr>
        <p:txBody>
          <a:bodyPr/>
          <a:lstStyle/>
          <a:p>
            <a:fld id="{CE0960AD-7972-4546-ACF8-17DAC1C4C42F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495300" y="4782185"/>
            <a:ext cx="8648065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altLang="zh-CN" sz="2400" dirty="0"/>
              <a:t>Do journal entry exercises for the following transations.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 Review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statement that shows transactions with shareholders and records changes in retained earnings is called…</a:t>
            </a:r>
          </a:p>
          <a:p>
            <a:r>
              <a:rPr lang="en-US" dirty="0"/>
              <a:t>Which statement is (are) stated at a point in time?</a:t>
            </a:r>
          </a:p>
          <a:p>
            <a:r>
              <a:rPr lang="en-US" dirty="0"/>
              <a:t>Which statement is (are) stated over a period of time?</a:t>
            </a:r>
          </a:p>
          <a:p>
            <a:r>
              <a:rPr lang="en-US" dirty="0"/>
              <a:t>What are the 3 categories of cash flows?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72200" y="5943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 order?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05164689-D826-4667-8838-1FA739E26824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81000" y="762000"/>
          <a:ext cx="8229600" cy="57912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5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2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54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Trans#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Accounts and explanation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Debit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Credit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 dirty="0">
                          <a:effectLst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Land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40,000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Cash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40,000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Paid cash for land.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Supplies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3,700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Accounts Payable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3,700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Purchased office supplies on account.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Cash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7,000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Service Revenue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7,000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Performed services for cash.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Accounts Receivable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3,000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Service Revenue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3,000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Performed services on account.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Rent Expense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</a:rPr>
                        <a:t>1,100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Salary Expense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</a:rPr>
                        <a:t>1,200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635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Utilities Expense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</a:rPr>
                        <a:t>400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Cash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</a:rPr>
                        <a:t>2,700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558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Paid expenses.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05164689-D826-4667-8838-1FA739E26824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33400" y="685801"/>
          <a:ext cx="8229600" cy="58679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5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2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0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Trans#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Accounts and explanation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Debit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Credit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 dirty="0">
                          <a:effectLst/>
                        </a:rPr>
                        <a:t>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Accounts Payable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1,900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Cash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1,900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Paid cash on account.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entry.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Cash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1,000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Accounts Receivable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1,000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Collected cash on account.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Cash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22,000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Land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20,000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Gain on sale of land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2,000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Sold land costing $20,000 for $22,000.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Dividends  </a:t>
                      </a:r>
                      <a:r>
                        <a:rPr lang="en-US" sz="1600" u="none" strike="noStrike">
                          <a:solidFill>
                            <a:srgbClr val="0070C0"/>
                          </a:solidFill>
                          <a:effectLst/>
                        </a:rPr>
                        <a:t>(it will reduce equity)</a:t>
                      </a:r>
                      <a:endParaRPr lang="en-US" altLang="zh-CN" sz="1600" b="0" i="0" u="none" strike="noStrike">
                        <a:solidFill>
                          <a:srgbClr val="0070C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</a:rPr>
                        <a:t>2,100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Cash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</a:rPr>
                        <a:t>2,100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7462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Declared and paid dividends.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>
            <a:endCxn id="31789" idx="0"/>
          </p:cNvCxnSpPr>
          <p:nvPr/>
        </p:nvCxnSpPr>
        <p:spPr>
          <a:xfrm rot="16200000" flipH="1">
            <a:off x="7315200" y="4267200"/>
            <a:ext cx="16002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747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/>
              <a:t>Posting (journal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ledger)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2209800"/>
          <a:ext cx="8229600" cy="222885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4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JOURNAL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Accounts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and explanation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Debit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Credit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May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Cash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50,000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      Share Capital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50,000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Issued ordinary shares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3505200" y="5257800"/>
            <a:ext cx="22860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553200" y="5181600"/>
            <a:ext cx="2209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191794" y="5714206"/>
            <a:ext cx="9144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7239794" y="5638006"/>
            <a:ext cx="9144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786" name="TextBox 12"/>
          <p:cNvSpPr txBox="1">
            <a:spLocks noChangeArrowheads="1"/>
          </p:cNvSpPr>
          <p:nvPr/>
        </p:nvSpPr>
        <p:spPr bwMode="auto">
          <a:xfrm>
            <a:off x="4114800" y="4800600"/>
            <a:ext cx="1143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/>
              <a:t>Cash</a:t>
            </a:r>
          </a:p>
        </p:txBody>
      </p:sp>
      <p:sp>
        <p:nvSpPr>
          <p:cNvPr id="31787" name="TextBox 13"/>
          <p:cNvSpPr txBox="1">
            <a:spLocks noChangeArrowheads="1"/>
          </p:cNvSpPr>
          <p:nvPr/>
        </p:nvSpPr>
        <p:spPr bwMode="auto">
          <a:xfrm>
            <a:off x="6553200" y="4724400"/>
            <a:ext cx="2362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/>
              <a:t>Share Capital</a:t>
            </a:r>
          </a:p>
        </p:txBody>
      </p:sp>
      <p:sp>
        <p:nvSpPr>
          <p:cNvPr id="31788" name="TextBox 18"/>
          <p:cNvSpPr txBox="1">
            <a:spLocks noChangeArrowheads="1"/>
          </p:cNvSpPr>
          <p:nvPr/>
        </p:nvSpPr>
        <p:spPr bwMode="auto">
          <a:xfrm>
            <a:off x="3429000" y="5334000"/>
            <a:ext cx="12192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/>
              <a:t>$50,000</a:t>
            </a:r>
          </a:p>
        </p:txBody>
      </p:sp>
      <p:sp>
        <p:nvSpPr>
          <p:cNvPr id="31789" name="TextBox 19"/>
          <p:cNvSpPr txBox="1">
            <a:spLocks noChangeArrowheads="1"/>
          </p:cNvSpPr>
          <p:nvPr/>
        </p:nvSpPr>
        <p:spPr bwMode="auto">
          <a:xfrm>
            <a:off x="7696200" y="5257800"/>
            <a:ext cx="12192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000"/>
              <a:t>$50,000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>
            <a:off x="4343400" y="3429000"/>
            <a:ext cx="2133600" cy="1828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791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31792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8BCE7028-37AA-4417-96B7-349BF897D181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4876800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Transferring an amount from the Journal to a Ledger is called </a:t>
            </a:r>
            <a:r>
              <a:rPr lang="en-US" dirty="0">
                <a:solidFill>
                  <a:srgbClr val="FF0000"/>
                </a:solidFill>
              </a:rPr>
              <a:t>Posting</a:t>
            </a:r>
            <a:r>
              <a:rPr lang="en-US" dirty="0"/>
              <a:t>: Example: post $50,000 to the cash ledger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33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1050"/>
            <a:ext cx="8229600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Trial Balance</a:t>
            </a:r>
          </a:p>
        </p:txBody>
      </p:sp>
      <p:sp>
        <p:nvSpPr>
          <p:cNvPr id="34819" name="Content Placeholder 6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Lists </a:t>
            </a:r>
            <a:r>
              <a:rPr lang="en-US" u="sng" dirty="0"/>
              <a:t>all accounts </a:t>
            </a:r>
            <a:r>
              <a:rPr lang="en-US" dirty="0"/>
              <a:t>with their balances</a:t>
            </a:r>
          </a:p>
          <a:p>
            <a:pPr eaLnBrk="1" hangingPunct="1"/>
            <a:r>
              <a:rPr lang="en-US" dirty="0"/>
              <a:t>Assets listed first, then liabilities and shareholders’ equity</a:t>
            </a:r>
          </a:p>
          <a:p>
            <a:pPr eaLnBrk="1" hangingPunct="1"/>
            <a:r>
              <a:rPr lang="en-US" dirty="0"/>
              <a:t>Shows that debits </a:t>
            </a:r>
            <a:r>
              <a:rPr lang="en-US" u="sng" dirty="0"/>
              <a:t>equal</a:t>
            </a:r>
            <a:r>
              <a:rPr lang="en-US" dirty="0"/>
              <a:t> credits</a:t>
            </a:r>
          </a:p>
          <a:p>
            <a:pPr eaLnBrk="1" hangingPunct="1"/>
            <a:r>
              <a:rPr lang="en-US" dirty="0"/>
              <a:t>Usually prepared at the end of the period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34820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34821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D22D6A44-3CDE-4839-AE33-E48870F18590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35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685800"/>
            <a:ext cx="4629150" cy="617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00" y="496288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Equity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1310640" y="4191000"/>
            <a:ext cx="1051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5270" y="4006334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Liabilities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4880" y="337161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Assets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1040" y="4898350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Revenues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1040" y="554200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Expenses</a:t>
            </a:r>
            <a:endParaRPr lang="zh-CN" altLang="en-US" dirty="0"/>
          </a:p>
        </p:txBody>
      </p:sp>
      <p:sp>
        <p:nvSpPr>
          <p:cNvPr id="17" name="左大括号 16"/>
          <p:cNvSpPr/>
          <p:nvPr/>
        </p:nvSpPr>
        <p:spPr>
          <a:xfrm>
            <a:off x="1813560" y="3124200"/>
            <a:ext cx="548640" cy="848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/>
          <p:cNvSpPr/>
          <p:nvPr/>
        </p:nvSpPr>
        <p:spPr>
          <a:xfrm>
            <a:off x="1920240" y="4867870"/>
            <a:ext cx="320039" cy="399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1836420" y="5410200"/>
            <a:ext cx="403859" cy="5925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大括号 20"/>
          <p:cNvSpPr/>
          <p:nvPr/>
        </p:nvSpPr>
        <p:spPr>
          <a:xfrm>
            <a:off x="6884670" y="4375666"/>
            <a:ext cx="354330" cy="15154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Using T-Accounts</a:t>
            </a:r>
          </a:p>
        </p:txBody>
      </p:sp>
      <p:sp>
        <p:nvSpPr>
          <p:cNvPr id="43011" name="Content Placeholder 6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Decisions often are made without a complete accounting system</a:t>
            </a:r>
          </a:p>
          <a:p>
            <a:pPr eaLnBrk="1" hangingPunct="1"/>
            <a:r>
              <a:rPr lang="en-US"/>
              <a:t>T-Accounts allow managers to analyze transactions quickly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3581400"/>
            <a:ext cx="2097088" cy="293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43014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9DCB393A-87AC-4651-A137-D5AA66DF9261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975"/>
          </a:xfrm>
        </p:spPr>
        <p:txBody>
          <a:bodyPr/>
          <a:lstStyle/>
          <a:p>
            <a:pPr eaLnBrk="1" hangingPunct="1"/>
            <a:r>
              <a:rPr lang="en-US"/>
              <a:t>Analyzing Accounts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0" y="2971800"/>
            <a:ext cx="50292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352801" y="4038600"/>
            <a:ext cx="2133600" cy="31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845" name="TextBox 10"/>
          <p:cNvSpPr txBox="1">
            <a:spLocks noChangeArrowheads="1"/>
          </p:cNvSpPr>
          <p:nvPr/>
        </p:nvSpPr>
        <p:spPr bwMode="auto">
          <a:xfrm>
            <a:off x="3733800" y="2362200"/>
            <a:ext cx="22860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chemeClr val="accent1"/>
                </a:solidFill>
              </a:rPr>
              <a:t>Cash (A)</a:t>
            </a:r>
          </a:p>
        </p:txBody>
      </p:sp>
      <p:sp>
        <p:nvSpPr>
          <p:cNvPr id="35846" name="TextBox 13"/>
          <p:cNvSpPr txBox="1">
            <a:spLocks noChangeArrowheads="1"/>
          </p:cNvSpPr>
          <p:nvPr/>
        </p:nvSpPr>
        <p:spPr bwMode="auto">
          <a:xfrm>
            <a:off x="1524000" y="3200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Beginning balance</a:t>
            </a:r>
          </a:p>
        </p:txBody>
      </p:sp>
      <p:sp>
        <p:nvSpPr>
          <p:cNvPr id="35847" name="TextBox 14"/>
          <p:cNvSpPr txBox="1">
            <a:spLocks noChangeArrowheads="1"/>
          </p:cNvSpPr>
          <p:nvPr/>
        </p:nvSpPr>
        <p:spPr bwMode="auto">
          <a:xfrm>
            <a:off x="1600200" y="46482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Ending balance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362200" y="4495800"/>
            <a:ext cx="40386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49" name="TextBox 20"/>
          <p:cNvSpPr txBox="1">
            <a:spLocks noChangeArrowheads="1"/>
          </p:cNvSpPr>
          <p:nvPr/>
        </p:nvSpPr>
        <p:spPr bwMode="auto">
          <a:xfrm>
            <a:off x="1524000" y="3810000"/>
            <a:ext cx="2743200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+Cash receipts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162800" y="3581400"/>
            <a:ext cx="6858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648200" y="36576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- Cash payments</a:t>
            </a:r>
          </a:p>
        </p:txBody>
      </p:sp>
      <p:sp>
        <p:nvSpPr>
          <p:cNvPr id="35852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35853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B9643EB2-A7C3-4E87-8BBC-9B9624CB70FD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54" name="TextBox 13"/>
          <p:cNvSpPr txBox="1">
            <a:spLocks noChangeArrowheads="1"/>
          </p:cNvSpPr>
          <p:nvPr/>
        </p:nvSpPr>
        <p:spPr bwMode="auto">
          <a:xfrm>
            <a:off x="838200" y="5486400"/>
            <a:ext cx="34290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/>
              <a:t>Normal Balance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676400" y="51054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975"/>
          </a:xfrm>
        </p:spPr>
        <p:txBody>
          <a:bodyPr/>
          <a:lstStyle/>
          <a:p>
            <a:pPr eaLnBrk="1" hangingPunct="1"/>
            <a:r>
              <a:rPr lang="en-US"/>
              <a:t>Analyzing Accounts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0" y="2971800"/>
            <a:ext cx="50292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352801" y="4038600"/>
            <a:ext cx="2133600" cy="31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893" name="TextBox 10"/>
          <p:cNvSpPr txBox="1">
            <a:spLocks noChangeArrowheads="1"/>
          </p:cNvSpPr>
          <p:nvPr/>
        </p:nvSpPr>
        <p:spPr bwMode="auto">
          <a:xfrm>
            <a:off x="2590800" y="2286000"/>
            <a:ext cx="44958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chemeClr val="accent1"/>
                </a:solidFill>
              </a:rPr>
              <a:t>Accounts payable (L) </a:t>
            </a:r>
          </a:p>
        </p:txBody>
      </p:sp>
      <p:sp>
        <p:nvSpPr>
          <p:cNvPr id="37894" name="TextBox 13"/>
          <p:cNvSpPr txBox="1">
            <a:spLocks noChangeArrowheads="1"/>
          </p:cNvSpPr>
          <p:nvPr/>
        </p:nvSpPr>
        <p:spPr bwMode="auto">
          <a:xfrm>
            <a:off x="4572000" y="3200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Beginning balance</a:t>
            </a:r>
          </a:p>
        </p:txBody>
      </p:sp>
      <p:sp>
        <p:nvSpPr>
          <p:cNvPr id="37895" name="TextBox 14"/>
          <p:cNvSpPr txBox="1">
            <a:spLocks noChangeArrowheads="1"/>
          </p:cNvSpPr>
          <p:nvPr/>
        </p:nvSpPr>
        <p:spPr bwMode="auto">
          <a:xfrm>
            <a:off x="4495800" y="46482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Ending balance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362200" y="4495800"/>
            <a:ext cx="40386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62000" y="3957638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Payments on account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810000" y="3787775"/>
            <a:ext cx="6858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7899" name="TextBox 22"/>
          <p:cNvSpPr txBox="1">
            <a:spLocks noChangeArrowheads="1"/>
          </p:cNvSpPr>
          <p:nvPr/>
        </p:nvSpPr>
        <p:spPr bwMode="auto">
          <a:xfrm>
            <a:off x="4495800" y="3957638"/>
            <a:ext cx="3429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Purchases on account</a:t>
            </a:r>
          </a:p>
        </p:txBody>
      </p:sp>
      <p:sp>
        <p:nvSpPr>
          <p:cNvPr id="37900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37901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07EB327C-0C0C-454D-87C3-91992C7A9EE4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902" name="TextBox 13"/>
          <p:cNvSpPr txBox="1">
            <a:spLocks noChangeArrowheads="1"/>
          </p:cNvSpPr>
          <p:nvPr/>
        </p:nvSpPr>
        <p:spPr bwMode="auto">
          <a:xfrm>
            <a:off x="6324600" y="5715000"/>
            <a:ext cx="25146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/>
              <a:t>Normal Balance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943600" y="5181600"/>
            <a:ext cx="1447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9975"/>
          </a:xfrm>
        </p:spPr>
        <p:txBody>
          <a:bodyPr/>
          <a:lstStyle/>
          <a:p>
            <a:pPr eaLnBrk="1" hangingPunct="1"/>
            <a:r>
              <a:rPr lang="en-US"/>
              <a:t>Correcting Accounting Errors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54470183"/>
              </p:ext>
            </p:extLst>
          </p:nvPr>
        </p:nvGraphicFramePr>
        <p:xfrm>
          <a:off x="1143000" y="2057400"/>
          <a:ext cx="7391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916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38917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9C25EBFC-45C3-4EBD-98BA-B790E1F30889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2057400"/>
            <a:ext cx="8496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How to record business transactions?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Double-entry system, rules of debit and credit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T- account </a:t>
            </a:r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Title 1"/>
          <p:cNvSpPr txBox="1"/>
          <p:nvPr/>
        </p:nvSpPr>
        <p:spPr bwMode="auto">
          <a:xfrm>
            <a:off x="590550" y="9906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kern="0" dirty="0"/>
              <a:t>Today’s key 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9" y="4104412"/>
            <a:ext cx="8439151" cy="27231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Exercise 2-13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Seventh Investments, Inc., began by issuing shares for cash of $140,000. The company immediately purchased computer equipment on account for $100,000.</a:t>
            </a:r>
          </a:p>
          <a:p>
            <a:pPr>
              <a:defRPr/>
            </a:pPr>
            <a:r>
              <a:rPr lang="en-US" b="1" dirty="0"/>
              <a:t>1. </a:t>
            </a:r>
            <a:r>
              <a:rPr lang="en-US" dirty="0"/>
              <a:t>Set up the following T-accounts of Seventh Investments, Inc.---Cash, Computer equipment, Accounts payable, Share capital.</a:t>
            </a:r>
          </a:p>
          <a:p>
            <a:pPr>
              <a:defRPr/>
            </a:pPr>
            <a:r>
              <a:rPr lang="en-US" b="1" dirty="0"/>
              <a:t>2. </a:t>
            </a:r>
            <a:r>
              <a:rPr lang="en-US" dirty="0"/>
              <a:t>Record the first two transactions of the business directly in the T-accounts without using a journal.</a:t>
            </a:r>
          </a:p>
          <a:p>
            <a:pPr>
              <a:defRPr/>
            </a:pPr>
            <a:r>
              <a:rPr lang="en-US" b="1" dirty="0"/>
              <a:t>3.</a:t>
            </a:r>
            <a:r>
              <a:rPr lang="en-US" dirty="0"/>
              <a:t>Show that total debits equal total credits.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4403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0E318795-0EE8-4D8E-A147-25B5F83846BD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6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9975"/>
          </a:xfrm>
        </p:spPr>
        <p:txBody>
          <a:bodyPr/>
          <a:lstStyle/>
          <a:p>
            <a:pPr eaLnBrk="1" hangingPunct="1"/>
            <a:r>
              <a:rPr lang="en-US"/>
              <a:t>Short Exercise 2-13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057400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600994" y="2666206"/>
            <a:ext cx="1219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1" name="TextBox 11"/>
          <p:cNvSpPr txBox="1">
            <a:spLocks noChangeArrowheads="1"/>
          </p:cNvSpPr>
          <p:nvPr/>
        </p:nvSpPr>
        <p:spPr bwMode="auto">
          <a:xfrm>
            <a:off x="1752600" y="1600200"/>
            <a:ext cx="990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Cash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715000" y="3962400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3962400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86400" y="1981200"/>
            <a:ext cx="2819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00994" y="4571206"/>
            <a:ext cx="1219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6325394" y="4571206"/>
            <a:ext cx="1219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249194" y="2590006"/>
            <a:ext cx="1219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8" name="TextBox 19"/>
          <p:cNvSpPr txBox="1">
            <a:spLocks noChangeArrowheads="1"/>
          </p:cNvSpPr>
          <p:nvPr/>
        </p:nvSpPr>
        <p:spPr bwMode="auto">
          <a:xfrm>
            <a:off x="762000" y="3505200"/>
            <a:ext cx="2819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Accounts Payable</a:t>
            </a:r>
          </a:p>
        </p:txBody>
      </p:sp>
      <p:sp>
        <p:nvSpPr>
          <p:cNvPr id="45069" name="TextBox 20"/>
          <p:cNvSpPr txBox="1">
            <a:spLocks noChangeArrowheads="1"/>
          </p:cNvSpPr>
          <p:nvPr/>
        </p:nvSpPr>
        <p:spPr bwMode="auto">
          <a:xfrm>
            <a:off x="5715000" y="3505200"/>
            <a:ext cx="2438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Share Capital</a:t>
            </a:r>
          </a:p>
        </p:txBody>
      </p:sp>
      <p:sp>
        <p:nvSpPr>
          <p:cNvPr id="45070" name="TextBox 21"/>
          <p:cNvSpPr txBox="1">
            <a:spLocks noChangeArrowheads="1"/>
          </p:cNvSpPr>
          <p:nvPr/>
        </p:nvSpPr>
        <p:spPr bwMode="auto">
          <a:xfrm>
            <a:off x="5334000" y="1524000"/>
            <a:ext cx="3505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Computer Equipment</a:t>
            </a:r>
          </a:p>
        </p:txBody>
      </p:sp>
      <p:sp>
        <p:nvSpPr>
          <p:cNvPr id="45071" name="TextBox 22"/>
          <p:cNvSpPr txBox="1">
            <a:spLocks noChangeArrowheads="1"/>
          </p:cNvSpPr>
          <p:nvPr/>
        </p:nvSpPr>
        <p:spPr bwMode="auto">
          <a:xfrm>
            <a:off x="838200" y="2057400"/>
            <a:ext cx="1447800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200"/>
              <a:t>$140,000</a:t>
            </a:r>
          </a:p>
        </p:txBody>
      </p:sp>
      <p:sp>
        <p:nvSpPr>
          <p:cNvPr id="45072" name="TextBox 23"/>
          <p:cNvSpPr txBox="1">
            <a:spLocks noChangeArrowheads="1"/>
          </p:cNvSpPr>
          <p:nvPr/>
        </p:nvSpPr>
        <p:spPr bwMode="auto">
          <a:xfrm>
            <a:off x="7010400" y="3962400"/>
            <a:ext cx="1447800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200"/>
              <a:t>$140,000</a:t>
            </a:r>
          </a:p>
        </p:txBody>
      </p:sp>
      <p:sp>
        <p:nvSpPr>
          <p:cNvPr id="45075" name="TextBox 24"/>
          <p:cNvSpPr txBox="1">
            <a:spLocks noChangeArrowheads="1"/>
          </p:cNvSpPr>
          <p:nvPr/>
        </p:nvSpPr>
        <p:spPr bwMode="auto">
          <a:xfrm>
            <a:off x="5334000" y="1981200"/>
            <a:ext cx="1447800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200"/>
              <a:t>$100,000</a:t>
            </a:r>
          </a:p>
        </p:txBody>
      </p:sp>
      <p:sp>
        <p:nvSpPr>
          <p:cNvPr id="45076" name="TextBox 25"/>
          <p:cNvSpPr txBox="1">
            <a:spLocks noChangeArrowheads="1"/>
          </p:cNvSpPr>
          <p:nvPr/>
        </p:nvSpPr>
        <p:spPr bwMode="auto">
          <a:xfrm>
            <a:off x="2209800" y="3962400"/>
            <a:ext cx="1447800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200"/>
              <a:t>$100,000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8600" y="5410200"/>
            <a:ext cx="28194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Debits = $240,000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715000" y="5410200"/>
            <a:ext cx="3048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Credits = $240,000</a:t>
            </a:r>
          </a:p>
        </p:txBody>
      </p:sp>
      <p:cxnSp>
        <p:nvCxnSpPr>
          <p:cNvPr id="31" name="Straight Arrow Connector 30"/>
          <p:cNvCxnSpPr>
            <a:stCxn id="45071" idx="2"/>
          </p:cNvCxnSpPr>
          <p:nvPr/>
        </p:nvCxnSpPr>
        <p:spPr>
          <a:xfrm rot="5400000">
            <a:off x="196056" y="3812382"/>
            <a:ext cx="2693987" cy="38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 flipV="1">
            <a:off x="2819400" y="2362200"/>
            <a:ext cx="2971800" cy="2895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124200" y="4343400"/>
            <a:ext cx="274320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>
            <a:off x="7353300" y="4762500"/>
            <a:ext cx="9144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085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4508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77EA6AC8-8CC6-48D1-B8AE-ACFE8E416F02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5" grpId="0"/>
      <p:bldP spid="4507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" y="1981200"/>
            <a:ext cx="84963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Accounting is based on a </a:t>
            </a:r>
            <a:r>
              <a:rPr lang="en-US" altLang="zh-CN" sz="2400" u="sng" dirty="0"/>
              <a:t>double-entry</a:t>
            </a:r>
            <a:r>
              <a:rPr lang="en-US" altLang="zh-CN" sz="2400" dirty="0"/>
              <a:t> system: Each transaction affects </a:t>
            </a:r>
            <a:r>
              <a:rPr lang="en-US" altLang="zh-CN" sz="2400" u="sng" dirty="0"/>
              <a:t>at least two </a:t>
            </a:r>
            <a:r>
              <a:rPr lang="en-US" altLang="zh-CN" sz="2400" dirty="0"/>
              <a:t>accounts.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Rules of debit and credit (normal balance?)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MS PGothic" panose="020B0600070205080204" pitchFamily="34" charset="-128"/>
              </a:rPr>
              <a:t>Assets=Liability + Equity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ea typeface="MS PGothic" panose="020B0600070205080204" pitchFamily="34" charset="-128"/>
              </a:rPr>
              <a:t>Debit       Credit     </a:t>
            </a:r>
            <a:r>
              <a:rPr lang="en-US" altLang="zh-CN" sz="2400" dirty="0" err="1">
                <a:solidFill>
                  <a:srgbClr val="FF0000"/>
                </a:solidFill>
                <a:ea typeface="MS PGothic" panose="020B0600070205080204" pitchFamily="34" charset="-128"/>
              </a:rPr>
              <a:t>Credit</a:t>
            </a:r>
            <a:endParaRPr lang="en-US" altLang="zh-CN" sz="2400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MS PGothic" panose="020B0600070205080204" pitchFamily="34" charset="-128"/>
              </a:rPr>
              <a:t>Net income=Revenue-Expenses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ea typeface="MS PGothic" panose="020B0600070205080204" pitchFamily="34" charset="-128"/>
              </a:rPr>
              <a:t>Credit            </a:t>
            </a:r>
            <a:r>
              <a:rPr lang="en-US" altLang="zh-CN" sz="2400" dirty="0" err="1">
                <a:solidFill>
                  <a:srgbClr val="FF0000"/>
                </a:solidFill>
                <a:ea typeface="MS PGothic" panose="020B0600070205080204" pitchFamily="34" charset="-128"/>
              </a:rPr>
              <a:t>Credit</a:t>
            </a:r>
            <a:r>
              <a:rPr lang="en-US" altLang="zh-CN" sz="2400" dirty="0">
                <a:solidFill>
                  <a:srgbClr val="FF0000"/>
                </a:solidFill>
                <a:ea typeface="MS PGothic" panose="020B0600070205080204" pitchFamily="34" charset="-128"/>
              </a:rPr>
              <a:t>       Debit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Accounting process:</a:t>
            </a:r>
          </a:p>
          <a:p>
            <a:r>
              <a:rPr lang="en-US" altLang="zh-CN" sz="2400" dirty="0"/>
              <a:t>Transactions </a:t>
            </a:r>
            <a:r>
              <a:rPr lang="en-US" altLang="zh-CN" sz="2400" dirty="0">
                <a:sym typeface="Wingdings" panose="05000000000000000000" pitchFamily="2" charset="2"/>
              </a:rPr>
              <a:t> </a:t>
            </a:r>
            <a:r>
              <a:rPr lang="en-US" altLang="zh-CN" sz="2400" dirty="0"/>
              <a:t>Journals </a:t>
            </a:r>
            <a:r>
              <a:rPr lang="en-US" altLang="zh-CN" sz="2400" dirty="0">
                <a:sym typeface="Wingdings" panose="05000000000000000000" pitchFamily="2" charset="2"/>
              </a:rPr>
              <a:t> ledger  trial balance  financial statements  business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Title 1"/>
          <p:cNvSpPr txBox="1"/>
          <p:nvPr/>
        </p:nvSpPr>
        <p:spPr bwMode="auto">
          <a:xfrm>
            <a:off x="472440" y="9144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kern="0" dirty="0"/>
              <a:t>Review of Chapter 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2440" y="2362200"/>
            <a:ext cx="8496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Wingdings" panose="05000000000000000000" pitchFamily="2" charset="2"/>
              </a:rPr>
              <a:t>Accrual accounting.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Wingdings" panose="05000000000000000000" pitchFamily="2" charset="2"/>
              </a:rPr>
              <a:t>Revenue recognition and matching principles.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Wingdings" panose="05000000000000000000" pitchFamily="2" charset="2"/>
              </a:rPr>
              <a:t>Prepare the financial statements.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Wingdings" panose="05000000000000000000" pitchFamily="2" charset="2"/>
              </a:rPr>
              <a:t>Adjust the accounts.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Wingdings" panose="05000000000000000000" pitchFamily="2" charset="2"/>
              </a:rPr>
              <a:t>Close the book.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Title 1"/>
          <p:cNvSpPr txBox="1"/>
          <p:nvPr/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kern="0" dirty="0"/>
              <a:t>What will we learn in Chapter 3?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35BE212-21E8-4757-A5E4-D97324F28D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67A2FD-B804-44AD-A0DA-5FF6EBA53C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131AC-3E7A-4EEE-B614-4BCC33138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3" y="368300"/>
            <a:ext cx="8439151" cy="27231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FB94A7-1460-4717-A7CB-87A14B3D6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1408"/>
            <a:ext cx="3657600" cy="1076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361998-72CE-445B-AF2D-44025790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50" y="3458120"/>
            <a:ext cx="2472288" cy="3160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B3741B-0FC1-4A99-8C2B-5374343C8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178" y="4724400"/>
            <a:ext cx="3525367" cy="192836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1BAD519-E05B-43A4-AA35-19906073342C}"/>
              </a:ext>
            </a:extLst>
          </p:cNvPr>
          <p:cNvCxnSpPr/>
          <p:nvPr/>
        </p:nvCxnSpPr>
        <p:spPr>
          <a:xfrm flipH="1">
            <a:off x="2286000" y="2590800"/>
            <a:ext cx="617305" cy="50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1ED9A84-410E-4E3D-B4A4-E6187268EF5E}"/>
              </a:ext>
            </a:extLst>
          </p:cNvPr>
          <p:cNvCxnSpPr/>
          <p:nvPr/>
        </p:nvCxnSpPr>
        <p:spPr>
          <a:xfrm flipH="1">
            <a:off x="4038600" y="2743200"/>
            <a:ext cx="5334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50315B0-8D9C-4854-A2CE-96CF5CE52AA1}"/>
              </a:ext>
            </a:extLst>
          </p:cNvPr>
          <p:cNvCxnSpPr/>
          <p:nvPr/>
        </p:nvCxnSpPr>
        <p:spPr>
          <a:xfrm>
            <a:off x="6580968" y="2639225"/>
            <a:ext cx="150997" cy="67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0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Transactions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ALL Events that have a </a:t>
            </a:r>
            <a:r>
              <a:rPr lang="en-US" u="sng" dirty="0">
                <a:solidFill>
                  <a:srgbClr val="FF0000"/>
                </a:solidFill>
              </a:rPr>
              <a:t>financial</a:t>
            </a:r>
            <a:r>
              <a:rPr lang="en-US" u="sng" dirty="0"/>
              <a:t> </a:t>
            </a:r>
            <a:r>
              <a:rPr lang="en-US" u="sng" dirty="0">
                <a:solidFill>
                  <a:srgbClr val="FF0000"/>
                </a:solidFill>
              </a:rPr>
              <a:t>impact</a:t>
            </a:r>
            <a:r>
              <a:rPr lang="en-US" u="sng" dirty="0"/>
              <a:t> </a:t>
            </a:r>
            <a:r>
              <a:rPr lang="en-US" dirty="0"/>
              <a:t>on the business and </a:t>
            </a:r>
            <a:r>
              <a:rPr lang="en-US" u="sng" dirty="0">
                <a:solidFill>
                  <a:srgbClr val="FF0000"/>
                </a:solidFill>
              </a:rPr>
              <a:t>can</a:t>
            </a:r>
            <a:r>
              <a:rPr lang="en-US" u="sng" dirty="0"/>
              <a:t> </a:t>
            </a:r>
            <a:r>
              <a:rPr lang="en-US" u="sng" dirty="0">
                <a:solidFill>
                  <a:srgbClr val="FF0000"/>
                </a:solidFill>
              </a:rPr>
              <a:t>be</a:t>
            </a:r>
            <a:r>
              <a:rPr lang="en-US" u="sng" dirty="0"/>
              <a:t> </a:t>
            </a:r>
            <a:r>
              <a:rPr lang="en-US" u="sng" dirty="0">
                <a:solidFill>
                  <a:srgbClr val="FF0000"/>
                </a:solidFill>
              </a:rPr>
              <a:t>measured</a:t>
            </a:r>
            <a:r>
              <a:rPr lang="en-US" u="sng" dirty="0"/>
              <a:t> </a:t>
            </a:r>
            <a:r>
              <a:rPr lang="en-US" dirty="0"/>
              <a:t>reliably</a:t>
            </a:r>
          </a:p>
          <a:p>
            <a:pPr lvl="1" eaLnBrk="1" hangingPunct="1"/>
            <a:r>
              <a:rPr lang="en-US" dirty="0"/>
              <a:t>Selling products</a:t>
            </a:r>
          </a:p>
          <a:p>
            <a:pPr lvl="1" eaLnBrk="1" hangingPunct="1"/>
            <a:r>
              <a:rPr lang="en-US" dirty="0"/>
              <a:t>Paying expenses</a:t>
            </a:r>
          </a:p>
          <a:p>
            <a:pPr eaLnBrk="1" hangingPunct="1"/>
            <a:r>
              <a:rPr lang="en-US" dirty="0"/>
              <a:t>Have two sides:</a:t>
            </a:r>
          </a:p>
          <a:p>
            <a:pPr lvl="1" eaLnBrk="1" hangingPunct="1"/>
            <a:r>
              <a:rPr lang="en-US" dirty="0"/>
              <a:t>Giving</a:t>
            </a:r>
          </a:p>
          <a:p>
            <a:pPr lvl="1" eaLnBrk="1" hangingPunct="1"/>
            <a:r>
              <a:rPr lang="en-US" dirty="0"/>
              <a:t>Receiving</a:t>
            </a:r>
          </a:p>
          <a:p>
            <a:pPr eaLnBrk="1" hangingPunct="1"/>
            <a:r>
              <a:rPr lang="en-US" dirty="0"/>
              <a:t>Accounting records both sides of transactions</a:t>
            </a:r>
          </a:p>
          <a:p>
            <a:pPr lvl="1" eaLnBrk="1" hangingPunct="1"/>
            <a:r>
              <a:rPr lang="en-US" dirty="0"/>
              <a:t>Often called </a:t>
            </a:r>
            <a:r>
              <a:rPr lang="en-US" u="sng" dirty="0"/>
              <a:t>Double-entry Accounting</a:t>
            </a:r>
            <a:endParaRPr lang="en-US" dirty="0"/>
          </a:p>
        </p:txBody>
      </p:sp>
      <p:sp>
        <p:nvSpPr>
          <p:cNvPr id="11268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5CD44B19-D7E9-4330-A1C9-C23ECE215992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9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11270" name="Footer Placeholder 4"/>
          <p:cNvSpPr txBox="1"/>
          <p:nvPr/>
        </p:nvSpPr>
        <p:spPr bwMode="auto">
          <a:xfrm>
            <a:off x="2590800" y="67056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endParaRPr lang="en-GB" sz="1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©2010 Pearson Prentice Hall.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2362BE1-FB08-4E63-8B5A-5F7179461BBE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An Account </a:t>
            </a:r>
            <a:r>
              <a:rPr lang="en-US" dirty="0"/>
              <a:t>is a record of all the changes in </a:t>
            </a:r>
            <a:r>
              <a:rPr lang="en-US" b="1" u="sng" dirty="0"/>
              <a:t>a particular</a:t>
            </a:r>
            <a:r>
              <a:rPr lang="en-US" dirty="0"/>
              <a:t> asset, liability and shareholders’ equity element</a:t>
            </a:r>
          </a:p>
          <a:p>
            <a:pPr lvl="1" eaLnBrk="1" hangingPunct="1"/>
            <a:r>
              <a:rPr lang="en-US" dirty="0"/>
              <a:t>Basic </a:t>
            </a:r>
            <a:r>
              <a:rPr lang="en-US" u="sng" dirty="0"/>
              <a:t>summary device </a:t>
            </a:r>
            <a:r>
              <a:rPr lang="en-US" dirty="0"/>
              <a:t>of accounting</a:t>
            </a: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4CC04F83-FE1C-4E12-81D9-3D337A3351E0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8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12299" name="Footer Placeholder 4"/>
          <p:cNvSpPr txBox="1"/>
          <p:nvPr/>
        </p:nvSpPr>
        <p:spPr bwMode="auto">
          <a:xfrm>
            <a:off x="2590800" y="67056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endParaRPr lang="en-GB" sz="1000">
              <a:solidFill>
                <a:schemeClr val="accent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33400"/>
            <a:ext cx="5958841" cy="38743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eaLnBrk="1" hangingPunct="1"/>
            <a:r>
              <a:rPr lang="en-US"/>
              <a:t>Chart of Accounts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1676400"/>
          <a:ext cx="8229600" cy="4572000"/>
        </p:xfrm>
        <a:graphic>
          <a:graphicData uri="http://schemas.openxmlformats.org/drawingml/2006/table">
            <a:tbl>
              <a:tblPr/>
              <a:tblGrid>
                <a:gridCol w="633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Balance Sheet Accounts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Assets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Liabilities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Shareholders’ Equity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Cash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201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Accts. payable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301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Share capital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Accts. receivable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Notes payable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311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Dividends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141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Office supplies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312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Retained earnings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151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Office furniture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Income Statement Accounts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A17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Land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Revenues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Expenses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401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Service revenue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501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Rent expense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502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Salary expense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503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cs typeface="Arial" panose="020B0604020202020204" pitchFamily="34" charset="0"/>
                        </a:rPr>
                        <a:t>Utilities expense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005" name="Footer Placeholder 4"/>
          <p:cNvSpPr txBox="1"/>
          <p:nvPr/>
        </p:nvSpPr>
        <p:spPr bwMode="auto">
          <a:xfrm>
            <a:off x="2438400" y="6553200"/>
            <a:ext cx="43434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r>
              <a:rPr lang="en-US" sz="1000">
                <a:solidFill>
                  <a:schemeClr val="accent2"/>
                </a:solidFill>
              </a:rPr>
              <a:t>Copyright ©2014 Pearson Education</a:t>
            </a:r>
          </a:p>
        </p:txBody>
      </p:sp>
      <p:sp>
        <p:nvSpPr>
          <p:cNvPr id="4000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91288"/>
            <a:ext cx="762000" cy="366712"/>
          </a:xfrm>
          <a:noFill/>
          <a:ln>
            <a:miter lim="800000"/>
          </a:ln>
        </p:spPr>
        <p:txBody>
          <a:bodyPr/>
          <a:lstStyle/>
          <a:p>
            <a:fld id="{4F673B06-E436-4926-B349-CF00503E4A51}" type="slidenum">
              <a:rPr lang="en-US" sz="10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07" name="TextBox 5"/>
          <p:cNvSpPr txBox="1">
            <a:spLocks noChangeArrowheads="1"/>
          </p:cNvSpPr>
          <p:nvPr/>
        </p:nvSpPr>
        <p:spPr bwMode="auto">
          <a:xfrm>
            <a:off x="533400" y="990600"/>
            <a:ext cx="822960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/>
              <a:t>A Chart of Accounts shows what account number is used for which account and is different for each company.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6322366"/>
            <a:ext cx="952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Appendix C: Service/Merchandising/Manufacturing Corporation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Urban">
  <a:themeElements>
    <a:clrScheme name="7_Urban 1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FFFFFF"/>
      </a:accent3>
      <a:accent4>
        <a:srgbClr val="000000"/>
      </a:accent4>
      <a:accent5>
        <a:srgbClr val="B3B3C4"/>
      </a:accent5>
      <a:accent6>
        <a:srgbClr val="3C7379"/>
      </a:accent6>
      <a:hlink>
        <a:srgbClr val="67AFBD"/>
      </a:hlink>
      <a:folHlink>
        <a:srgbClr val="C2A874"/>
      </a:folHlink>
    </a:clrScheme>
    <a:fontScheme name="7_Urban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Urban 1">
        <a:dk1>
          <a:srgbClr val="000000"/>
        </a:dk1>
        <a:lt1>
          <a:srgbClr val="FFFFFF"/>
        </a:lt1>
        <a:dk2>
          <a:srgbClr val="424456"/>
        </a:dk2>
        <a:lt2>
          <a:srgbClr val="DEDEDE"/>
        </a:lt2>
        <a:accent1>
          <a:srgbClr val="53548A"/>
        </a:accent1>
        <a:accent2>
          <a:srgbClr val="438086"/>
        </a:accent2>
        <a:accent3>
          <a:srgbClr val="FFFFFF"/>
        </a:accent3>
        <a:accent4>
          <a:srgbClr val="000000"/>
        </a:accent4>
        <a:accent5>
          <a:srgbClr val="B3B3C4"/>
        </a:accent5>
        <a:accent6>
          <a:srgbClr val="3C7379"/>
        </a:accent6>
        <a:hlink>
          <a:srgbClr val="67AFBD"/>
        </a:hlink>
        <a:folHlink>
          <a:srgbClr val="C2A87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3210</Words>
  <Application>Microsoft Office PowerPoint</Application>
  <PresentationFormat>全屏显示(4:3)</PresentationFormat>
  <Paragraphs>759</Paragraphs>
  <Slides>43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宋体</vt:lpstr>
      <vt:lpstr>Arial</vt:lpstr>
      <vt:lpstr>Georgia</vt:lpstr>
      <vt:lpstr>Times New Roman</vt:lpstr>
      <vt:lpstr>Trebuchet MS</vt:lpstr>
      <vt:lpstr>Wingdings</vt:lpstr>
      <vt:lpstr>Wingdings 2</vt:lpstr>
      <vt:lpstr>Urban</vt:lpstr>
      <vt:lpstr>7_Urban</vt:lpstr>
      <vt:lpstr>Worksheet</vt:lpstr>
      <vt:lpstr>PowerPoint 演示文稿</vt:lpstr>
      <vt:lpstr>Chapter 1 Review</vt:lpstr>
      <vt:lpstr>Chapter 1 Review</vt:lpstr>
      <vt:lpstr>PowerPoint 演示文稿</vt:lpstr>
      <vt:lpstr>PowerPoint 演示文稿</vt:lpstr>
      <vt:lpstr>Transactions</vt:lpstr>
      <vt:lpstr>PowerPoint 演示文稿</vt:lpstr>
      <vt:lpstr>PowerPoint 演示文稿</vt:lpstr>
      <vt:lpstr>Chart of Accounts</vt:lpstr>
      <vt:lpstr>Assets</vt:lpstr>
      <vt:lpstr>Liabilities</vt:lpstr>
      <vt:lpstr>Shareholders’ Equity</vt:lpstr>
      <vt:lpstr>ShineBrite Car Wash, Inc</vt:lpstr>
      <vt:lpstr>ShineBrite Car Wash, Inc</vt:lpstr>
      <vt:lpstr>ShineBrite Car Wash, Inc</vt:lpstr>
      <vt:lpstr>ShineBrite Car Wash, Inc</vt:lpstr>
      <vt:lpstr>ShineBrite Car Wash, Inc</vt:lpstr>
      <vt:lpstr>PowerPoint 演示文稿</vt:lpstr>
      <vt:lpstr>Double-Entry Accounting</vt:lpstr>
      <vt:lpstr>T-Account</vt:lpstr>
      <vt:lpstr>Rules of Debit and Credit</vt:lpstr>
      <vt:lpstr>Additional Shareholders’ Equity Accounts: Revenues &amp; Expenses</vt:lpstr>
      <vt:lpstr>Rules of Debit and Credit</vt:lpstr>
      <vt:lpstr>Normal Balances of Accounts</vt:lpstr>
      <vt:lpstr>Normal Balances of Accounts</vt:lpstr>
      <vt:lpstr>PowerPoint 演示文稿</vt:lpstr>
      <vt:lpstr>The Journal</vt:lpstr>
      <vt:lpstr>ShineBrite Car Wash, Inc</vt:lpstr>
      <vt:lpstr>Journal Entry Example</vt:lpstr>
      <vt:lpstr>PowerPoint 演示文稿</vt:lpstr>
      <vt:lpstr>PowerPoint 演示文稿</vt:lpstr>
      <vt:lpstr>Posting (journal  ledger)</vt:lpstr>
      <vt:lpstr>PowerPoint 演示文稿</vt:lpstr>
      <vt:lpstr>Trial Balance</vt:lpstr>
      <vt:lpstr>PowerPoint 演示文稿</vt:lpstr>
      <vt:lpstr>Using T-Accounts</vt:lpstr>
      <vt:lpstr>Analyzing Accounts</vt:lpstr>
      <vt:lpstr>Analyzing Accounts</vt:lpstr>
      <vt:lpstr>Correcting Accounting Errors</vt:lpstr>
      <vt:lpstr>Short Exercise 2-13</vt:lpstr>
      <vt:lpstr>Short Exercise 2-13</vt:lpstr>
      <vt:lpstr>PowerPoint 演示文稿</vt:lpstr>
      <vt:lpstr>PowerPoint 演示文稿</vt:lpstr>
    </vt:vector>
  </TitlesOfParts>
  <Company>PEARSON Copyright 2008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Financial Accounting</dc:creator>
  <cp:lastModifiedBy>陈 智俊</cp:lastModifiedBy>
  <cp:revision>387</cp:revision>
  <dcterms:created xsi:type="dcterms:W3CDTF">2007-05-01T20:21:00Z</dcterms:created>
  <dcterms:modified xsi:type="dcterms:W3CDTF">2019-09-17T15:51:46Z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